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Open Sauce Light" charset="1" panose="00000400000000000000"/>
      <p:regular r:id="rId28"/>
    </p:embeddedFont>
    <p:embeddedFont>
      <p:font typeface="Open Sauce Light Italics" charset="1" panose="00000400000000000000"/>
      <p:regular r:id="rId29"/>
    </p:embeddedFont>
    <p:embeddedFont>
      <p:font typeface="Open Sauce Medium" charset="1" panose="00000600000000000000"/>
      <p:regular r:id="rId30"/>
    </p:embeddedFont>
    <p:embeddedFont>
      <p:font typeface="Open Sauce Medium Italics" charset="1" panose="00000600000000000000"/>
      <p:regular r:id="rId31"/>
    </p:embeddedFont>
    <p:embeddedFont>
      <p:font typeface="Open Sauce Semi-Bold" charset="1" panose="00000700000000000000"/>
      <p:regular r:id="rId32"/>
    </p:embeddedFont>
    <p:embeddedFont>
      <p:font typeface="Open Sauce Semi-Bold Italics" charset="1" panose="00000700000000000000"/>
      <p:regular r:id="rId33"/>
    </p:embeddedFont>
    <p:embeddedFont>
      <p:font typeface="Open Sauce Heavy" charset="1" panose="00000A00000000000000"/>
      <p:regular r:id="rId34"/>
    </p:embeddedFont>
    <p:embeddedFont>
      <p:font typeface="Open Sauce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kaggle.com/competitions/2023-isedsa-5103-ida-hw-6/overview"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4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7.jpe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58090" y="3202251"/>
            <a:ext cx="14868390" cy="4208864"/>
            <a:chOff x="0" y="0"/>
            <a:chExt cx="2871328" cy="812800"/>
          </a:xfrm>
        </p:grpSpPr>
        <p:sp>
          <p:nvSpPr>
            <p:cNvPr name="Freeform 6" id="6"/>
            <p:cNvSpPr/>
            <p:nvPr/>
          </p:nvSpPr>
          <p:spPr>
            <a:xfrm flipH="false" flipV="false" rot="0">
              <a:off x="0" y="0"/>
              <a:ext cx="2871328" cy="812800"/>
            </a:xfrm>
            <a:custGeom>
              <a:avLst/>
              <a:gdLst/>
              <a:ahLst/>
              <a:cxnLst/>
              <a:rect r="r" b="b" t="t" l="l"/>
              <a:pathLst>
                <a:path h="812800" w="2871328">
                  <a:moveTo>
                    <a:pt x="0" y="0"/>
                  </a:moveTo>
                  <a:lnTo>
                    <a:pt x="2871328" y="0"/>
                  </a:lnTo>
                  <a:lnTo>
                    <a:pt x="2871328"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2871328"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253246" y="4101202"/>
            <a:ext cx="15240416" cy="3429001"/>
          </a:xfrm>
          <a:prstGeom prst="rect">
            <a:avLst/>
          </a:prstGeom>
        </p:spPr>
        <p:txBody>
          <a:bodyPr anchor="t" rtlCol="false" tIns="0" lIns="0" bIns="0" rIns="0">
            <a:spAutoFit/>
          </a:bodyPr>
          <a:lstStyle/>
          <a:p>
            <a:pPr algn="ctr">
              <a:lnSpc>
                <a:spcPts val="13799"/>
              </a:lnSpc>
            </a:pPr>
            <a:r>
              <a:rPr lang="en-US" sz="9999" spc="979">
                <a:solidFill>
                  <a:srgbClr val="231F20"/>
                </a:solidFill>
                <a:latin typeface="Oswald Bold"/>
              </a:rPr>
              <a:t>PREDICTING CUSTOMER REVENUE</a:t>
            </a:r>
          </a:p>
        </p:txBody>
      </p:sp>
      <p:sp>
        <p:nvSpPr>
          <p:cNvPr name="TextBox 9" id="9"/>
          <p:cNvSpPr txBox="true"/>
          <p:nvPr/>
        </p:nvSpPr>
        <p:spPr>
          <a:xfrm rot="0">
            <a:off x="4236347" y="3232919"/>
            <a:ext cx="9815307" cy="855791"/>
          </a:xfrm>
          <a:prstGeom prst="rect">
            <a:avLst/>
          </a:prstGeom>
        </p:spPr>
        <p:txBody>
          <a:bodyPr anchor="t" rtlCol="false" tIns="0" lIns="0" bIns="0" rIns="0">
            <a:spAutoFit/>
          </a:bodyPr>
          <a:lstStyle/>
          <a:p>
            <a:pPr algn="ctr">
              <a:lnSpc>
                <a:spcPts val="6988"/>
              </a:lnSpc>
            </a:pPr>
            <a:r>
              <a:rPr lang="en-US" sz="5063" spc="496">
                <a:solidFill>
                  <a:srgbClr val="231F20"/>
                </a:solidFill>
                <a:latin typeface="Oswald Bold"/>
              </a:rPr>
              <a:t>INTELLIGENT DATA ANALYTICS</a:t>
            </a:r>
          </a:p>
        </p:txBody>
      </p:sp>
      <p:sp>
        <p:nvSpPr>
          <p:cNvPr name="TextBox 10" id="10"/>
          <p:cNvSpPr txBox="true"/>
          <p:nvPr/>
        </p:nvSpPr>
        <p:spPr>
          <a:xfrm rot="0">
            <a:off x="2719596" y="7820474"/>
            <a:ext cx="12848809" cy="896299"/>
          </a:xfrm>
          <a:prstGeom prst="rect">
            <a:avLst/>
          </a:prstGeom>
        </p:spPr>
        <p:txBody>
          <a:bodyPr anchor="t" rtlCol="false" tIns="0" lIns="0" bIns="0" rIns="0">
            <a:spAutoFit/>
          </a:bodyPr>
          <a:lstStyle/>
          <a:p>
            <a:pPr algn="ctr">
              <a:lnSpc>
                <a:spcPts val="3661"/>
              </a:lnSpc>
            </a:pPr>
            <a:r>
              <a:rPr lang="en-US" sz="2653" spc="140" u="sng">
                <a:solidFill>
                  <a:srgbClr val="231F20"/>
                </a:solidFill>
                <a:latin typeface="Montserrat Classic Bold"/>
                <a:hlinkClick r:id="rId5" tooltip="https://www.kaggle.com/competitions/2023-isedsa-5103-ida-hw-6/overview"/>
              </a:rPr>
              <a:t>HTTPS://WWW.KAGGLE.COM/COMPETITIONS/2023-IDA-CLASSIFICATION-CHALLENGE/LEADERBOARD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11631" y="2569076"/>
            <a:ext cx="1400485" cy="4447030"/>
            <a:chOff x="0" y="0"/>
            <a:chExt cx="368852" cy="1171234"/>
          </a:xfrm>
        </p:grpSpPr>
        <p:sp>
          <p:nvSpPr>
            <p:cNvPr name="Freeform 4" id="4"/>
            <p:cNvSpPr/>
            <p:nvPr/>
          </p:nvSpPr>
          <p:spPr>
            <a:xfrm flipH="false" flipV="false" rot="0">
              <a:off x="0" y="0"/>
              <a:ext cx="368852" cy="1171234"/>
            </a:xfrm>
            <a:custGeom>
              <a:avLst/>
              <a:gdLst/>
              <a:ahLst/>
              <a:cxnLst/>
              <a:rect r="r" b="b" t="t" l="l"/>
              <a:pathLst>
                <a:path h="1171234" w="368852">
                  <a:moveTo>
                    <a:pt x="0" y="0"/>
                  </a:moveTo>
                  <a:lnTo>
                    <a:pt x="368852" y="0"/>
                  </a:lnTo>
                  <a:lnTo>
                    <a:pt x="368852" y="1171234"/>
                  </a:lnTo>
                  <a:lnTo>
                    <a:pt x="0" y="1171234"/>
                  </a:lnTo>
                  <a:close/>
                </a:path>
              </a:pathLst>
            </a:custGeom>
            <a:solidFill>
              <a:srgbClr val="CCCCCC"/>
            </a:solidFill>
          </p:spPr>
        </p:sp>
        <p:sp>
          <p:nvSpPr>
            <p:cNvPr name="TextBox 5" id="5"/>
            <p:cNvSpPr txBox="true"/>
            <p:nvPr/>
          </p:nvSpPr>
          <p:spPr>
            <a:xfrm>
              <a:off x="0" y="-19050"/>
              <a:ext cx="368852" cy="1190284"/>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97955" y="543774"/>
            <a:ext cx="18154528" cy="1173480"/>
          </a:xfrm>
          <a:prstGeom prst="rect">
            <a:avLst/>
          </a:prstGeom>
        </p:spPr>
        <p:txBody>
          <a:bodyPr anchor="t" rtlCol="false" tIns="0" lIns="0" bIns="0" rIns="0">
            <a:spAutoFit/>
          </a:bodyPr>
          <a:lstStyle/>
          <a:p>
            <a:pPr algn="ctr">
              <a:lnSpc>
                <a:spcPts val="9659"/>
              </a:lnSpc>
            </a:pPr>
            <a:r>
              <a:rPr lang="en-US" sz="6999" spc="685">
                <a:solidFill>
                  <a:srgbClr val="231F20"/>
                </a:solidFill>
                <a:latin typeface="Oswald Bold"/>
              </a:rPr>
              <a:t>LIST OF MODELS IMPLEMENTED</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523663" y="2892563"/>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543264" y="387990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543264" y="488044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523663" y="58809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6899741" y="3000516"/>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OLS MODEL</a:t>
            </a:r>
          </a:p>
        </p:txBody>
      </p:sp>
      <p:sp>
        <p:nvSpPr>
          <p:cNvPr name="TextBox 13" id="13"/>
          <p:cNvSpPr txBox="true"/>
          <p:nvPr/>
        </p:nvSpPr>
        <p:spPr>
          <a:xfrm rot="0">
            <a:off x="6899741" y="3981092"/>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PLS MODEL</a:t>
            </a:r>
          </a:p>
        </p:txBody>
      </p:sp>
      <p:sp>
        <p:nvSpPr>
          <p:cNvPr name="TextBox 14" id="14"/>
          <p:cNvSpPr txBox="true"/>
          <p:nvPr/>
        </p:nvSpPr>
        <p:spPr>
          <a:xfrm rot="0">
            <a:off x="6899741" y="4999716"/>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M.A.R.S.</a:t>
            </a:r>
          </a:p>
        </p:txBody>
      </p:sp>
      <p:sp>
        <p:nvSpPr>
          <p:cNvPr name="TextBox 15" id="15"/>
          <p:cNvSpPr txBox="true"/>
          <p:nvPr/>
        </p:nvSpPr>
        <p:spPr>
          <a:xfrm rot="0">
            <a:off x="6899741" y="598603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LASSO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9577267" y="-11112133"/>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90439" y="6183523"/>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92051" y="3825828"/>
            <a:ext cx="13508489" cy="6063661"/>
          </a:xfrm>
          <a:custGeom>
            <a:avLst/>
            <a:gdLst/>
            <a:ahLst/>
            <a:cxnLst/>
            <a:rect r="r" b="b" t="t" l="l"/>
            <a:pathLst>
              <a:path h="6063661" w="13508489">
                <a:moveTo>
                  <a:pt x="0" y="0"/>
                </a:moveTo>
                <a:lnTo>
                  <a:pt x="13508489" y="0"/>
                </a:lnTo>
                <a:lnTo>
                  <a:pt x="13508489" y="6063661"/>
                </a:lnTo>
                <a:lnTo>
                  <a:pt x="0" y="6063661"/>
                </a:lnTo>
                <a:lnTo>
                  <a:pt x="0" y="0"/>
                </a:lnTo>
                <a:close/>
              </a:path>
            </a:pathLst>
          </a:custGeom>
          <a:blipFill>
            <a:blip r:embed="rId4"/>
            <a:stretch>
              <a:fillRect l="0" t="0" r="0" b="0"/>
            </a:stretch>
          </a:blipFill>
          <a:ln w="95250" cap="sq">
            <a:solidFill>
              <a:srgbClr val="959698"/>
            </a:solidFill>
            <a:prstDash val="solid"/>
            <a:miter/>
          </a:ln>
        </p:spPr>
      </p:sp>
      <p:sp>
        <p:nvSpPr>
          <p:cNvPr name="TextBox 5" id="5"/>
          <p:cNvSpPr txBox="true"/>
          <p:nvPr/>
        </p:nvSpPr>
        <p:spPr>
          <a:xfrm rot="0">
            <a:off x="1638229" y="1254030"/>
            <a:ext cx="14216133" cy="1173480"/>
          </a:xfrm>
          <a:prstGeom prst="rect">
            <a:avLst/>
          </a:prstGeom>
        </p:spPr>
        <p:txBody>
          <a:bodyPr anchor="t" rtlCol="false" tIns="0" lIns="0" bIns="0" rIns="0">
            <a:spAutoFit/>
          </a:bodyPr>
          <a:lstStyle/>
          <a:p>
            <a:pPr>
              <a:lnSpc>
                <a:spcPts val="9659"/>
              </a:lnSpc>
            </a:pPr>
            <a:r>
              <a:rPr lang="en-US" sz="6999" spc="685">
                <a:solidFill>
                  <a:srgbClr val="FFFFFF"/>
                </a:solidFill>
                <a:latin typeface="Oswald Bold"/>
              </a:rPr>
              <a:t>MODEL PERFORMANCE SUMMARY</a:t>
            </a:r>
          </a:p>
        </p:txBody>
      </p:sp>
      <p:sp>
        <p:nvSpPr>
          <p:cNvPr name="TextBox 6" id="6"/>
          <p:cNvSpPr txBox="true"/>
          <p:nvPr/>
        </p:nvSpPr>
        <p:spPr>
          <a:xfrm rot="0">
            <a:off x="1364736" y="2370360"/>
            <a:ext cx="15849283" cy="1012190"/>
          </a:xfrm>
          <a:prstGeom prst="rect">
            <a:avLst/>
          </a:prstGeom>
        </p:spPr>
        <p:txBody>
          <a:bodyPr anchor="t" rtlCol="false" tIns="0" lIns="0" bIns="0" rIns="0">
            <a:spAutoFit/>
          </a:bodyPr>
          <a:lstStyle/>
          <a:p>
            <a:pPr algn="ctr">
              <a:lnSpc>
                <a:spcPts val="4060"/>
              </a:lnSpc>
            </a:pPr>
            <a:r>
              <a:rPr lang="en-US" sz="2900">
                <a:solidFill>
                  <a:srgbClr val="F2F4F5"/>
                </a:solidFill>
                <a:latin typeface="Canva Sans"/>
              </a:rPr>
              <a:t>The below table shows the various model performance summarizations(RMSE,R-Squared)</a:t>
            </a:r>
          </a:p>
          <a:p>
            <a:pPr algn="ctr">
              <a:lnSpc>
                <a:spcPts val="4060"/>
              </a:lnSpc>
            </a:pPr>
            <a:r>
              <a:rPr lang="en-US" sz="2900">
                <a:solidFill>
                  <a:srgbClr val="F2F4F5"/>
                </a:solidFill>
                <a:latin typeface="Canva Sans"/>
              </a:rPr>
              <a:t>We choose M.A.R.S to be our preferred model as it had the lowest RMSE among all.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821333" y="-29990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975052" y="1152452"/>
            <a:ext cx="9312948" cy="7677504"/>
          </a:xfrm>
          <a:custGeom>
            <a:avLst/>
            <a:gdLst/>
            <a:ahLst/>
            <a:cxnLst/>
            <a:rect r="r" b="b" t="t" l="l"/>
            <a:pathLst>
              <a:path h="7677504" w="9312948">
                <a:moveTo>
                  <a:pt x="0" y="0"/>
                </a:moveTo>
                <a:lnTo>
                  <a:pt x="9312948" y="0"/>
                </a:lnTo>
                <a:lnTo>
                  <a:pt x="9312948" y="7677503"/>
                </a:lnTo>
                <a:lnTo>
                  <a:pt x="0" y="7677503"/>
                </a:lnTo>
                <a:lnTo>
                  <a:pt x="0" y="0"/>
                </a:lnTo>
                <a:close/>
              </a:path>
            </a:pathLst>
          </a:custGeom>
          <a:blipFill>
            <a:blip r:embed="rId5"/>
            <a:stretch>
              <a:fillRect l="0" t="0" r="0" b="0"/>
            </a:stretch>
          </a:blipFill>
          <a:ln w="95250" cap="sq">
            <a:solidFill>
              <a:srgbClr val="000000"/>
            </a:solidFill>
            <a:prstDash val="solid"/>
            <a:miter/>
          </a:ln>
        </p:spPr>
      </p:sp>
      <p:sp>
        <p:nvSpPr>
          <p:cNvPr name="TextBox 6" id="6"/>
          <p:cNvSpPr txBox="true"/>
          <p:nvPr/>
        </p:nvSpPr>
        <p:spPr>
          <a:xfrm rot="0">
            <a:off x="689241" y="457127"/>
            <a:ext cx="7241638"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M.A.R.S MODEL</a:t>
            </a:r>
          </a:p>
        </p:txBody>
      </p:sp>
      <p:sp>
        <p:nvSpPr>
          <p:cNvPr name="TextBox 7" id="7"/>
          <p:cNvSpPr txBox="true"/>
          <p:nvPr/>
        </p:nvSpPr>
        <p:spPr>
          <a:xfrm rot="0">
            <a:off x="365597" y="1503604"/>
            <a:ext cx="8609455" cy="6188277"/>
          </a:xfrm>
          <a:prstGeom prst="rect">
            <a:avLst/>
          </a:prstGeom>
        </p:spPr>
        <p:txBody>
          <a:bodyPr anchor="t" rtlCol="false" tIns="0" lIns="0" bIns="0" rIns="0">
            <a:spAutoFit/>
          </a:bodyPr>
          <a:lstStyle/>
          <a:p>
            <a:pPr marL="652259" indent="-326129" lvl="1">
              <a:lnSpc>
                <a:spcPts val="4169"/>
              </a:lnSpc>
              <a:buFont typeface="Arial"/>
              <a:buChar char="•"/>
            </a:pPr>
            <a:r>
              <a:rPr lang="en-US" sz="3021" spc="296">
                <a:solidFill>
                  <a:srgbClr val="231F20"/>
                </a:solidFill>
                <a:latin typeface="DM Sans"/>
              </a:rPr>
              <a:t>The best RMSE and R2 values are found when using MARS Model.</a:t>
            </a:r>
          </a:p>
          <a:p>
            <a:pPr marL="652259" indent="-326129" lvl="1">
              <a:lnSpc>
                <a:spcPts val="4169"/>
              </a:lnSpc>
              <a:buFont typeface="Arial"/>
              <a:buChar char="•"/>
            </a:pPr>
            <a:r>
              <a:rPr lang="en-US" sz="3021" spc="296">
                <a:solidFill>
                  <a:srgbClr val="231F20"/>
                </a:solidFill>
                <a:latin typeface="DM Sans"/>
              </a:rPr>
              <a:t> The data seems to be following a non </a:t>
            </a:r>
            <a:r>
              <a:rPr lang="en-US" sz="3021" spc="296">
                <a:solidFill>
                  <a:srgbClr val="231F20"/>
                </a:solidFill>
                <a:latin typeface="DM Sans"/>
              </a:rPr>
              <a:t>linear pattern and as MARS is a stepwise model, it was able to capture the variation in training data better than other models. </a:t>
            </a:r>
          </a:p>
          <a:p>
            <a:pPr marL="652259" indent="-326129" lvl="1">
              <a:lnSpc>
                <a:spcPts val="4169"/>
              </a:lnSpc>
              <a:buFont typeface="Arial"/>
              <a:buChar char="•"/>
            </a:pPr>
            <a:r>
              <a:rPr lang="en-US" sz="3021" spc="296">
                <a:solidFill>
                  <a:srgbClr val="231F20"/>
                </a:solidFill>
                <a:latin typeface="DM Sans"/>
              </a:rPr>
              <a:t>we used the combination of polynomial terms and categorical variables which reduced the RMSE even  further.</a:t>
            </a:r>
          </a:p>
          <a:p>
            <a:pPr>
              <a:lnSpc>
                <a:spcPts val="416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3204026" y="-254489"/>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96757" y="381000"/>
            <a:ext cx="16233177" cy="136207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POTENTIAL INSIGHTS FOR THE  FIRM TO IMPROVE ITS CUSTOMER REVENUE:</a:t>
            </a:r>
          </a:p>
        </p:txBody>
      </p:sp>
      <p:sp>
        <p:nvSpPr>
          <p:cNvPr name="TextBox 6" id="6"/>
          <p:cNvSpPr txBox="true"/>
          <p:nvPr/>
        </p:nvSpPr>
        <p:spPr>
          <a:xfrm rot="0">
            <a:off x="8498723" y="6552336"/>
            <a:ext cx="4135657" cy="694164"/>
          </a:xfrm>
          <a:prstGeom prst="rect">
            <a:avLst/>
          </a:prstGeom>
        </p:spPr>
        <p:txBody>
          <a:bodyPr anchor="t" rtlCol="false" tIns="0" lIns="0" bIns="0" rIns="0">
            <a:spAutoFit/>
          </a:bodyPr>
          <a:lstStyle/>
          <a:p>
            <a:pPr algn="ctr">
              <a:lnSpc>
                <a:spcPts val="5632"/>
              </a:lnSpc>
            </a:pPr>
            <a:r>
              <a:rPr lang="en-US" sz="4081" spc="399">
                <a:solidFill>
                  <a:srgbClr val="FDFBFB"/>
                </a:solidFill>
                <a:latin typeface="DM Sans Bold"/>
              </a:rPr>
              <a:t>CUSTOMERS</a:t>
            </a:r>
          </a:p>
        </p:txBody>
      </p:sp>
      <p:sp>
        <p:nvSpPr>
          <p:cNvPr name="Freeform 7" id="7"/>
          <p:cNvSpPr/>
          <p:nvPr/>
        </p:nvSpPr>
        <p:spPr>
          <a:xfrm flipH="false" flipV="false" rot="0">
            <a:off x="8202805" y="2210419"/>
            <a:ext cx="9946906" cy="6300504"/>
          </a:xfrm>
          <a:custGeom>
            <a:avLst/>
            <a:gdLst/>
            <a:ahLst/>
            <a:cxnLst/>
            <a:rect r="r" b="b" t="t" l="l"/>
            <a:pathLst>
              <a:path h="6300504" w="9946906">
                <a:moveTo>
                  <a:pt x="0" y="0"/>
                </a:moveTo>
                <a:lnTo>
                  <a:pt x="9946906" y="0"/>
                </a:lnTo>
                <a:lnTo>
                  <a:pt x="9946906" y="6300504"/>
                </a:lnTo>
                <a:lnTo>
                  <a:pt x="0" y="6300504"/>
                </a:lnTo>
                <a:lnTo>
                  <a:pt x="0" y="0"/>
                </a:lnTo>
                <a:close/>
              </a:path>
            </a:pathLst>
          </a:custGeom>
          <a:blipFill>
            <a:blip r:embed="rId5"/>
            <a:stretch>
              <a:fillRect l="0" t="0" r="0" b="0"/>
            </a:stretch>
          </a:blipFill>
        </p:spPr>
      </p:sp>
      <p:sp>
        <p:nvSpPr>
          <p:cNvPr name="TextBox 8" id="8"/>
          <p:cNvSpPr txBox="true"/>
          <p:nvPr/>
        </p:nvSpPr>
        <p:spPr>
          <a:xfrm rot="0">
            <a:off x="155058" y="2153269"/>
            <a:ext cx="7882228" cy="692848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Canva Sans"/>
              </a:rPr>
              <a:t> From this graph we can understand how revenue is changing based on network domain the users are using and which channel is widely used.</a:t>
            </a:r>
          </a:p>
          <a:p>
            <a:pPr marL="647700" indent="-323850" lvl="1">
              <a:lnSpc>
                <a:spcPts val="4200"/>
              </a:lnSpc>
              <a:buFont typeface="Arial"/>
              <a:buChar char="•"/>
            </a:pPr>
            <a:r>
              <a:rPr lang="en-US" sz="3000">
                <a:solidFill>
                  <a:srgbClr val="000000"/>
                </a:solidFill>
                <a:latin typeface="Canva Sans"/>
              </a:rPr>
              <a:t> We can observe in comcast.net network domain most of the users are under Referral channel grouping and if also we can see for almost all the network domains are falling under Direct or Referral channel grouping.</a:t>
            </a:r>
          </a:p>
          <a:p>
            <a:pPr marL="647700" indent="-323850" lvl="1">
              <a:lnSpc>
                <a:spcPts val="4200"/>
              </a:lnSpc>
              <a:buFont typeface="Arial"/>
              <a:buChar char="•"/>
            </a:pPr>
            <a:r>
              <a:rPr lang="en-US" sz="3000">
                <a:solidFill>
                  <a:srgbClr val="000000"/>
                </a:solidFill>
                <a:latin typeface="Canva Sans"/>
              </a:rPr>
              <a:t>So we can conclude revenue is highest for Direct or Referral channel grouping.</a:t>
            </a:r>
          </a:p>
          <a:p>
            <a:pPr>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3204026" y="-254489"/>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43663" y="1311525"/>
            <a:ext cx="14133306" cy="586613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Canva Sans"/>
              </a:rPr>
              <a:t>Plot is generated for Device vs Revenue for different operating Systems</a:t>
            </a:r>
          </a:p>
          <a:p>
            <a:pPr marL="647700" indent="-323850" lvl="1">
              <a:lnSpc>
                <a:spcPts val="4200"/>
              </a:lnSpc>
              <a:buFont typeface="Arial"/>
              <a:buChar char="•"/>
            </a:pPr>
            <a:r>
              <a:rPr lang="en-US" sz="3000">
                <a:solidFill>
                  <a:srgbClr val="000000"/>
                </a:solidFill>
                <a:latin typeface="Canva Sans"/>
              </a:rPr>
              <a:t>From this graph we can understand that the revenue is more for Desktop devices especially with Macintosh operating system followed by windows operating system</a:t>
            </a:r>
          </a:p>
          <a:p>
            <a:pPr marL="647700" indent="-323850" lvl="1">
              <a:lnSpc>
                <a:spcPts val="4200"/>
              </a:lnSpc>
              <a:buFont typeface="Arial"/>
              <a:buChar char="•"/>
            </a:pPr>
            <a:r>
              <a:rPr lang="en-US" sz="3000">
                <a:solidFill>
                  <a:srgbClr val="000000"/>
                </a:solidFill>
                <a:latin typeface="Canva Sans"/>
              </a:rPr>
              <a:t>The least revenue is for</a:t>
            </a:r>
          </a:p>
          <a:p>
            <a:pPr>
              <a:lnSpc>
                <a:spcPts val="4200"/>
              </a:lnSpc>
            </a:pPr>
            <a:r>
              <a:rPr lang="en-US" sz="3000">
                <a:solidFill>
                  <a:srgbClr val="000000"/>
                </a:solidFill>
                <a:latin typeface="Canva Sans"/>
              </a:rPr>
              <a:t>        tablet devices</a:t>
            </a:r>
          </a:p>
          <a:p>
            <a:pPr marL="647700" indent="-323850" lvl="1">
              <a:lnSpc>
                <a:spcPts val="4200"/>
              </a:lnSpc>
              <a:buFont typeface="Arial"/>
              <a:buChar char="•"/>
            </a:pPr>
            <a:r>
              <a:rPr lang="en-US" sz="3000">
                <a:solidFill>
                  <a:srgbClr val="000000"/>
                </a:solidFill>
                <a:latin typeface="Canva Sans"/>
              </a:rPr>
              <a:t>So the company needs to </a:t>
            </a:r>
          </a:p>
          <a:p>
            <a:pPr>
              <a:lnSpc>
                <a:spcPts val="4200"/>
              </a:lnSpc>
            </a:pPr>
            <a:r>
              <a:rPr lang="en-US" sz="3000">
                <a:solidFill>
                  <a:srgbClr val="000000"/>
                </a:solidFill>
                <a:latin typeface="Canva Sans"/>
              </a:rPr>
              <a:t>       target users with either a </a:t>
            </a:r>
          </a:p>
          <a:p>
            <a:pPr>
              <a:lnSpc>
                <a:spcPts val="4200"/>
              </a:lnSpc>
            </a:pPr>
            <a:r>
              <a:rPr lang="en-US" sz="3000">
                <a:solidFill>
                  <a:srgbClr val="000000"/>
                </a:solidFill>
                <a:latin typeface="Canva Sans"/>
              </a:rPr>
              <a:t>      MAC or windows operating </a:t>
            </a:r>
          </a:p>
          <a:p>
            <a:pPr>
              <a:lnSpc>
                <a:spcPts val="4200"/>
              </a:lnSpc>
            </a:pPr>
            <a:r>
              <a:rPr lang="en-US" sz="3000">
                <a:solidFill>
                  <a:srgbClr val="000000"/>
                </a:solidFill>
                <a:latin typeface="Canva Sans"/>
              </a:rPr>
              <a:t>      system as they have a highest</a:t>
            </a:r>
          </a:p>
          <a:p>
            <a:pPr>
              <a:lnSpc>
                <a:spcPts val="4200"/>
              </a:lnSpc>
            </a:pPr>
            <a:r>
              <a:rPr lang="en-US" sz="3000">
                <a:solidFill>
                  <a:srgbClr val="000000"/>
                </a:solidFill>
                <a:latin typeface="Canva Sans"/>
              </a:rPr>
              <a:t>     chance of retention.</a:t>
            </a:r>
          </a:p>
        </p:txBody>
      </p:sp>
      <p:sp>
        <p:nvSpPr>
          <p:cNvPr name="Freeform 6" id="6"/>
          <p:cNvSpPr/>
          <p:nvPr/>
        </p:nvSpPr>
        <p:spPr>
          <a:xfrm flipH="false" flipV="false" rot="0">
            <a:off x="6379588" y="2844991"/>
            <a:ext cx="11579922" cy="7278808"/>
          </a:xfrm>
          <a:custGeom>
            <a:avLst/>
            <a:gdLst/>
            <a:ahLst/>
            <a:cxnLst/>
            <a:rect r="r" b="b" t="t" l="l"/>
            <a:pathLst>
              <a:path h="7278808" w="11579922">
                <a:moveTo>
                  <a:pt x="0" y="0"/>
                </a:moveTo>
                <a:lnTo>
                  <a:pt x="11579923" y="0"/>
                </a:lnTo>
                <a:lnTo>
                  <a:pt x="11579923" y="7278808"/>
                </a:lnTo>
                <a:lnTo>
                  <a:pt x="0" y="7278808"/>
                </a:lnTo>
                <a:lnTo>
                  <a:pt x="0" y="0"/>
                </a:lnTo>
                <a:close/>
              </a:path>
            </a:pathLst>
          </a:custGeom>
          <a:blipFill>
            <a:blip r:embed="rId5"/>
            <a:stretch>
              <a:fillRect l="0" t="0" r="0" b="0"/>
            </a:stretch>
          </a:blipFill>
        </p:spPr>
      </p:sp>
      <p:sp>
        <p:nvSpPr>
          <p:cNvPr name="TextBox 7" id="7"/>
          <p:cNvSpPr txBox="true"/>
          <p:nvPr/>
        </p:nvSpPr>
        <p:spPr>
          <a:xfrm rot="0">
            <a:off x="662571" y="386538"/>
            <a:ext cx="10826840" cy="695325"/>
          </a:xfrm>
          <a:prstGeom prst="rect">
            <a:avLst/>
          </a:prstGeom>
        </p:spPr>
        <p:txBody>
          <a:bodyPr anchor="t" rtlCol="false" tIns="0" lIns="0" bIns="0" rIns="0">
            <a:spAutoFit/>
          </a:bodyPr>
          <a:lstStyle/>
          <a:p>
            <a:pPr marL="0" indent="0" lvl="0">
              <a:lnSpc>
                <a:spcPts val="5250"/>
              </a:lnSpc>
            </a:pPr>
            <a:r>
              <a:rPr lang="en-US" sz="5000" spc="490">
                <a:solidFill>
                  <a:srgbClr val="231F20"/>
                </a:solidFill>
                <a:latin typeface="Oswald Bold"/>
              </a:rPr>
              <a:t>OTHER IMPORTANT INSIGHTS: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1444453" y="1420013"/>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7037826" y="-7101924"/>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7485050" y="6467460"/>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4327514"/>
            <a:ext cx="11806274" cy="5011296"/>
          </a:xfrm>
          <a:custGeom>
            <a:avLst/>
            <a:gdLst/>
            <a:ahLst/>
            <a:cxnLst/>
            <a:rect r="r" b="b" t="t" l="l"/>
            <a:pathLst>
              <a:path h="5011296" w="11806274">
                <a:moveTo>
                  <a:pt x="0" y="0"/>
                </a:moveTo>
                <a:lnTo>
                  <a:pt x="11806274" y="0"/>
                </a:lnTo>
                <a:lnTo>
                  <a:pt x="11806274" y="5011296"/>
                </a:lnTo>
                <a:lnTo>
                  <a:pt x="0" y="5011296"/>
                </a:lnTo>
                <a:lnTo>
                  <a:pt x="0" y="0"/>
                </a:lnTo>
                <a:close/>
              </a:path>
            </a:pathLst>
          </a:custGeom>
          <a:blipFill>
            <a:blip r:embed="rId4"/>
            <a:stretch>
              <a:fillRect l="0" t="0" r="0" b="0"/>
            </a:stretch>
          </a:blipFill>
        </p:spPr>
      </p:sp>
      <p:sp>
        <p:nvSpPr>
          <p:cNvPr name="TextBox 11" id="11"/>
          <p:cNvSpPr txBox="true"/>
          <p:nvPr/>
        </p:nvSpPr>
        <p:spPr>
          <a:xfrm rot="0">
            <a:off x="2720102" y="869468"/>
            <a:ext cx="10334494" cy="1005840"/>
          </a:xfrm>
          <a:prstGeom prst="rect">
            <a:avLst/>
          </a:prstGeom>
        </p:spPr>
        <p:txBody>
          <a:bodyPr anchor="t" rtlCol="false" tIns="0" lIns="0" bIns="0" rIns="0">
            <a:spAutoFit/>
          </a:bodyPr>
          <a:lstStyle/>
          <a:p>
            <a:pPr>
              <a:lnSpc>
                <a:spcPts val="8280"/>
              </a:lnSpc>
            </a:pPr>
            <a:r>
              <a:rPr lang="en-US" sz="6000" spc="588">
                <a:solidFill>
                  <a:srgbClr val="FFFFFF"/>
                </a:solidFill>
                <a:latin typeface="Oswald Bold"/>
              </a:rPr>
              <a:t>KAGGLE COMPETION SCORE</a:t>
            </a:r>
          </a:p>
        </p:txBody>
      </p:sp>
      <p:sp>
        <p:nvSpPr>
          <p:cNvPr name="TextBox 12" id="12"/>
          <p:cNvSpPr txBox="true"/>
          <p:nvPr/>
        </p:nvSpPr>
        <p:spPr>
          <a:xfrm rot="0">
            <a:off x="11444453" y="2997617"/>
            <a:ext cx="7617889" cy="6341193"/>
          </a:xfrm>
          <a:prstGeom prst="rect">
            <a:avLst/>
          </a:prstGeom>
        </p:spPr>
        <p:txBody>
          <a:bodyPr anchor="t" rtlCol="false" tIns="0" lIns="0" bIns="0" rIns="0">
            <a:spAutoFit/>
          </a:bodyPr>
          <a:lstStyle/>
          <a:p>
            <a:pPr algn="ctr" marL="0" indent="0" lvl="0">
              <a:lnSpc>
                <a:spcPts val="25415"/>
              </a:lnSpc>
              <a:spcBef>
                <a:spcPct val="0"/>
              </a:spcBef>
            </a:pPr>
            <a:r>
              <a:rPr lang="en-US" sz="18416">
                <a:solidFill>
                  <a:srgbClr val="231F20"/>
                </a:solidFill>
                <a:latin typeface="Oswald Bold"/>
              </a:rPr>
              <a:t>17TH RANK</a:t>
            </a:r>
          </a:p>
        </p:txBody>
      </p:sp>
      <p:sp>
        <p:nvSpPr>
          <p:cNvPr name="TextBox 13" id="13"/>
          <p:cNvSpPr txBox="true"/>
          <p:nvPr/>
        </p:nvSpPr>
        <p:spPr>
          <a:xfrm rot="0">
            <a:off x="2088179" y="1969552"/>
            <a:ext cx="10788967" cy="1789113"/>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EFEFEF"/>
                </a:solidFill>
                <a:latin typeface="Canva Sans"/>
              </a:rPr>
              <a:t>Our team managed to get a 17th rank among the </a:t>
            </a:r>
          </a:p>
          <a:p>
            <a:pPr>
              <a:lnSpc>
                <a:spcPts val="4759"/>
              </a:lnSpc>
            </a:pPr>
            <a:r>
              <a:rPr lang="en-US" sz="3399">
                <a:solidFill>
                  <a:srgbClr val="EFEFEF"/>
                </a:solidFill>
                <a:latin typeface="Canva Sans"/>
              </a:rPr>
              <a:t>32 teams participating in the competition</a:t>
            </a:r>
          </a:p>
          <a:p>
            <a:pPr marL="734059" indent="-367030" lvl="1">
              <a:lnSpc>
                <a:spcPts val="4759"/>
              </a:lnSpc>
              <a:buFont typeface="Arial"/>
              <a:buChar char="•"/>
            </a:pPr>
            <a:r>
              <a:rPr lang="en-US" sz="3399">
                <a:solidFill>
                  <a:srgbClr val="EFEFEF"/>
                </a:solidFill>
                <a:latin typeface="Canva Sans"/>
              </a:rPr>
              <a:t>Our RMSE score was 0.76281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 </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887390"/>
            <a:chOff x="0" y="0"/>
            <a:chExt cx="368852" cy="1813963"/>
          </a:xfrm>
        </p:grpSpPr>
        <p:sp>
          <p:nvSpPr>
            <p:cNvPr name="Freeform 4" id="4"/>
            <p:cNvSpPr/>
            <p:nvPr/>
          </p:nvSpPr>
          <p:spPr>
            <a:xfrm flipH="false" flipV="false" rot="0">
              <a:off x="0" y="0"/>
              <a:ext cx="368852" cy="1813963"/>
            </a:xfrm>
            <a:custGeom>
              <a:avLst/>
              <a:gdLst/>
              <a:ahLst/>
              <a:cxnLst/>
              <a:rect r="r" b="b" t="t" l="l"/>
              <a:pathLst>
                <a:path h="1813963" w="368852">
                  <a:moveTo>
                    <a:pt x="0" y="0"/>
                  </a:moveTo>
                  <a:lnTo>
                    <a:pt x="368852" y="0"/>
                  </a:lnTo>
                  <a:lnTo>
                    <a:pt x="368852" y="1813963"/>
                  </a:lnTo>
                  <a:lnTo>
                    <a:pt x="0" y="1813963"/>
                  </a:lnTo>
                  <a:close/>
                </a:path>
              </a:pathLst>
            </a:custGeom>
            <a:solidFill>
              <a:srgbClr val="CCCCCC"/>
            </a:solidFill>
          </p:spPr>
        </p:sp>
        <p:sp>
          <p:nvSpPr>
            <p:cNvPr name="TextBox 5" id="5"/>
            <p:cNvSpPr txBox="true"/>
            <p:nvPr/>
          </p:nvSpPr>
          <p:spPr>
            <a:xfrm>
              <a:off x="0" y="-19050"/>
              <a:ext cx="368852" cy="1833013"/>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PROBLEM STATEMENT</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GOALS AND OBJECTIVES</a:t>
            </a:r>
          </a:p>
        </p:txBody>
      </p:sp>
      <p:sp>
        <p:nvSpPr>
          <p:cNvPr name="TextBox 17" id="17"/>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 REPORTS</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 PREPARATION</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FEATURE SELECTION</a:t>
            </a:r>
          </a:p>
        </p:txBody>
      </p:sp>
      <p:sp>
        <p:nvSpPr>
          <p:cNvPr name="TextBox 20" id="20"/>
          <p:cNvSpPr txBox="true"/>
          <p:nvPr/>
        </p:nvSpPr>
        <p:spPr>
          <a:xfrm rot="0">
            <a:off x="6607430" y="7434884"/>
            <a:ext cx="7630160"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SUMMARY OF MODEL PERFORMANCE</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MODEL EVALUATION </a:t>
            </a:r>
          </a:p>
        </p:txBody>
      </p:sp>
      <p:sp>
        <p:nvSpPr>
          <p:cNvPr name="TextBox 22" id="22"/>
          <p:cNvSpPr txBox="true"/>
          <p:nvPr/>
        </p:nvSpPr>
        <p:spPr>
          <a:xfrm rot="0">
            <a:off x="5231353" y="902193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08</a:t>
            </a:r>
          </a:p>
        </p:txBody>
      </p:sp>
      <p:sp>
        <p:nvSpPr>
          <p:cNvPr name="TextBox 23" id="23"/>
          <p:cNvSpPr txBox="true"/>
          <p:nvPr/>
        </p:nvSpPr>
        <p:spPr>
          <a:xfrm rot="0">
            <a:off x="6607430" y="912699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KAGGLE SCORE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23486" y="5306741"/>
            <a:ext cx="9752965" cy="1032847"/>
          </a:xfrm>
          <a:custGeom>
            <a:avLst/>
            <a:gdLst/>
            <a:ahLst/>
            <a:cxnLst/>
            <a:rect r="r" b="b" t="t" l="l"/>
            <a:pathLst>
              <a:path h="1032847" w="9752965">
                <a:moveTo>
                  <a:pt x="0" y="0"/>
                </a:moveTo>
                <a:lnTo>
                  <a:pt x="9752965" y="0"/>
                </a:lnTo>
                <a:lnTo>
                  <a:pt x="9752965" y="1032848"/>
                </a:lnTo>
                <a:lnTo>
                  <a:pt x="0" y="1032848"/>
                </a:lnTo>
                <a:lnTo>
                  <a:pt x="0" y="0"/>
                </a:lnTo>
                <a:close/>
              </a:path>
            </a:pathLst>
          </a:custGeom>
          <a:blipFill>
            <a:blip r:embed="rId3"/>
            <a:stretch>
              <a:fillRect l="0" t="-86495" r="0" b="0"/>
            </a:stretch>
          </a:blipFill>
        </p:spPr>
      </p:sp>
      <p:sp>
        <p:nvSpPr>
          <p:cNvPr name="Freeform 4" id="4"/>
          <p:cNvSpPr/>
          <p:nvPr/>
        </p:nvSpPr>
        <p:spPr>
          <a:xfrm flipH="false" flipV="false" rot="0">
            <a:off x="1396393" y="9100137"/>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5" id="5"/>
          <p:cNvSpPr/>
          <p:nvPr/>
        </p:nvSpPr>
        <p:spPr>
          <a:xfrm flipH="false" flipV="false" rot="0">
            <a:off x="10660822" y="1209674"/>
            <a:ext cx="7627178" cy="8194135"/>
          </a:xfrm>
          <a:custGeom>
            <a:avLst/>
            <a:gdLst/>
            <a:ahLst/>
            <a:cxnLst/>
            <a:rect r="r" b="b" t="t" l="l"/>
            <a:pathLst>
              <a:path h="8194135" w="7627178">
                <a:moveTo>
                  <a:pt x="0" y="0"/>
                </a:moveTo>
                <a:lnTo>
                  <a:pt x="7627178" y="0"/>
                </a:lnTo>
                <a:lnTo>
                  <a:pt x="7627178" y="8194135"/>
                </a:lnTo>
                <a:lnTo>
                  <a:pt x="0" y="8194135"/>
                </a:lnTo>
                <a:lnTo>
                  <a:pt x="0" y="0"/>
                </a:lnTo>
                <a:close/>
              </a:path>
            </a:pathLst>
          </a:custGeom>
          <a:blipFill>
            <a:blip r:embed="rId4"/>
            <a:stretch>
              <a:fillRect l="0" t="0" r="0" b="0"/>
            </a:stretch>
          </a:blipFill>
        </p:spPr>
      </p:sp>
      <p:grpSp>
        <p:nvGrpSpPr>
          <p:cNvPr name="Group 6" id="6"/>
          <p:cNvGrpSpPr/>
          <p:nvPr/>
        </p:nvGrpSpPr>
        <p:grpSpPr>
          <a:xfrm rot="0">
            <a:off x="1444102" y="6224324"/>
            <a:ext cx="9807150" cy="3165380"/>
            <a:chOff x="0" y="0"/>
            <a:chExt cx="13076200" cy="4220507"/>
          </a:xfrm>
        </p:grpSpPr>
        <p:grpSp>
          <p:nvGrpSpPr>
            <p:cNvPr name="Group 7" id="7"/>
            <p:cNvGrpSpPr/>
            <p:nvPr/>
          </p:nvGrpSpPr>
          <p:grpSpPr>
            <a:xfrm rot="0">
              <a:off x="0" y="0"/>
              <a:ext cx="13076200" cy="4220507"/>
              <a:chOff x="0" y="0"/>
              <a:chExt cx="3757543" cy="1212794"/>
            </a:xfrm>
          </p:grpSpPr>
          <p:sp>
            <p:nvSpPr>
              <p:cNvPr name="Freeform 8" id="8"/>
              <p:cNvSpPr/>
              <p:nvPr/>
            </p:nvSpPr>
            <p:spPr>
              <a:xfrm flipH="false" flipV="false" rot="0">
                <a:off x="0" y="0"/>
                <a:ext cx="3757544" cy="1212794"/>
              </a:xfrm>
              <a:custGeom>
                <a:avLst/>
                <a:gdLst/>
                <a:ahLst/>
                <a:cxnLst/>
                <a:rect r="r" b="b" t="t" l="l"/>
                <a:pathLst>
                  <a:path h="1212794" w="3757544">
                    <a:moveTo>
                      <a:pt x="0" y="0"/>
                    </a:moveTo>
                    <a:lnTo>
                      <a:pt x="3757544" y="0"/>
                    </a:lnTo>
                    <a:lnTo>
                      <a:pt x="3757544" y="1212794"/>
                    </a:lnTo>
                    <a:lnTo>
                      <a:pt x="0" y="1212794"/>
                    </a:lnTo>
                    <a:close/>
                  </a:path>
                </a:pathLst>
              </a:custGeom>
              <a:solidFill>
                <a:srgbClr val="EFEFEF"/>
              </a:solidFill>
            </p:spPr>
          </p:sp>
          <p:sp>
            <p:nvSpPr>
              <p:cNvPr name="TextBox 9" id="9"/>
              <p:cNvSpPr txBox="true"/>
              <p:nvPr/>
            </p:nvSpPr>
            <p:spPr>
              <a:xfrm>
                <a:off x="0" y="-19050"/>
                <a:ext cx="3757543" cy="1231844"/>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0" y="84153"/>
              <a:ext cx="1071420" cy="1089244"/>
            </a:xfrm>
            <a:custGeom>
              <a:avLst/>
              <a:gdLst/>
              <a:ahLst/>
              <a:cxnLst/>
              <a:rect r="r" b="b" t="t" l="l"/>
              <a:pathLst>
                <a:path h="1089244" w="1071420">
                  <a:moveTo>
                    <a:pt x="0" y="0"/>
                  </a:moveTo>
                  <a:lnTo>
                    <a:pt x="1071420" y="0"/>
                  </a:lnTo>
                  <a:lnTo>
                    <a:pt x="1071420" y="1089244"/>
                  </a:lnTo>
                  <a:lnTo>
                    <a:pt x="0" y="10892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497222" y="-47625"/>
              <a:ext cx="10535778" cy="4093755"/>
            </a:xfrm>
            <a:prstGeom prst="rect">
              <a:avLst/>
            </a:prstGeom>
          </p:spPr>
          <p:txBody>
            <a:bodyPr anchor="t" rtlCol="false" tIns="0" lIns="0" bIns="0" rIns="0">
              <a:spAutoFit/>
            </a:bodyPr>
            <a:lstStyle/>
            <a:p>
              <a:pPr>
                <a:lnSpc>
                  <a:spcPts val="3050"/>
                </a:lnSpc>
              </a:pPr>
              <a:r>
                <a:rPr lang="en-US" sz="2210" spc="216">
                  <a:solidFill>
                    <a:srgbClr val="231F20"/>
                  </a:solidFill>
                  <a:latin typeface="DM Sans"/>
                </a:rPr>
                <a:t>Our goal was to predict how much sales revenue can be expected from each customer. The revenue variable  lists the amount of money that a customer spends on a given visit. Our goal is to predict how much money a customer will spend, in total, across all visits to the site</a:t>
              </a:r>
              <a:r>
                <a:rPr lang="en-US" sz="2210" spc="216">
                  <a:solidFill>
                    <a:srgbClr val="231F20"/>
                  </a:solidFill>
                  <a:latin typeface="DM Sans"/>
                </a:rPr>
                <a:t> for several years.Link for the Dataset is as follows:</a:t>
              </a:r>
            </a:p>
            <a:p>
              <a:pPr algn="l" marL="0" indent="0" lvl="0">
                <a:lnSpc>
                  <a:spcPts val="3050"/>
                </a:lnSpc>
                <a:spcBef>
                  <a:spcPct val="0"/>
                </a:spcBef>
              </a:pPr>
              <a:r>
                <a:rPr lang="en-US" sz="2210" spc="216">
                  <a:solidFill>
                    <a:srgbClr val="231F20"/>
                  </a:solidFill>
                  <a:latin typeface="DM Sans"/>
                </a:rPr>
                <a:t> https://shorturl.at/sHPZ2</a:t>
              </a:r>
            </a:p>
          </p:txBody>
        </p:sp>
      </p:grpSp>
      <p:sp>
        <p:nvSpPr>
          <p:cNvPr name="Freeform 12" id="12"/>
          <p:cNvSpPr/>
          <p:nvPr/>
        </p:nvSpPr>
        <p:spPr>
          <a:xfrm flipH="false" flipV="false" rot="0">
            <a:off x="-3180638" y="7417735"/>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372539" y="223174"/>
            <a:ext cx="14792654" cy="1190702"/>
          </a:xfrm>
          <a:prstGeom prst="rect">
            <a:avLst/>
          </a:prstGeom>
        </p:spPr>
        <p:txBody>
          <a:bodyPr anchor="t" rtlCol="false" tIns="0" lIns="0" bIns="0" rIns="0">
            <a:spAutoFit/>
          </a:bodyPr>
          <a:lstStyle/>
          <a:p>
            <a:pPr>
              <a:lnSpc>
                <a:spcPts val="9770"/>
              </a:lnSpc>
            </a:pPr>
            <a:r>
              <a:rPr lang="en-US" sz="7079" spc="693">
                <a:solidFill>
                  <a:srgbClr val="231F20"/>
                </a:solidFill>
                <a:latin typeface="Oswald Bold"/>
              </a:rPr>
              <a:t>PROBLEM STATEMENT</a:t>
            </a:r>
          </a:p>
        </p:txBody>
      </p:sp>
      <p:grpSp>
        <p:nvGrpSpPr>
          <p:cNvPr name="Group 14" id="14"/>
          <p:cNvGrpSpPr/>
          <p:nvPr/>
        </p:nvGrpSpPr>
        <p:grpSpPr>
          <a:xfrm rot="0">
            <a:off x="1396393" y="1376330"/>
            <a:ext cx="9854858" cy="4192941"/>
            <a:chOff x="0" y="0"/>
            <a:chExt cx="13139811" cy="5590589"/>
          </a:xfrm>
        </p:grpSpPr>
        <p:grpSp>
          <p:nvGrpSpPr>
            <p:cNvPr name="Group 15" id="15"/>
            <p:cNvGrpSpPr/>
            <p:nvPr/>
          </p:nvGrpSpPr>
          <p:grpSpPr>
            <a:xfrm rot="0">
              <a:off x="0" y="0"/>
              <a:ext cx="13003953" cy="5590589"/>
              <a:chOff x="0" y="0"/>
              <a:chExt cx="3736783" cy="1606497"/>
            </a:xfrm>
          </p:grpSpPr>
          <p:sp>
            <p:nvSpPr>
              <p:cNvPr name="Freeform 16" id="16"/>
              <p:cNvSpPr/>
              <p:nvPr/>
            </p:nvSpPr>
            <p:spPr>
              <a:xfrm flipH="false" flipV="false" rot="0">
                <a:off x="0" y="0"/>
                <a:ext cx="3736783" cy="1606497"/>
              </a:xfrm>
              <a:custGeom>
                <a:avLst/>
                <a:gdLst/>
                <a:ahLst/>
                <a:cxnLst/>
                <a:rect r="r" b="b" t="t" l="l"/>
                <a:pathLst>
                  <a:path h="1606497" w="3736783">
                    <a:moveTo>
                      <a:pt x="0" y="0"/>
                    </a:moveTo>
                    <a:lnTo>
                      <a:pt x="3736783" y="0"/>
                    </a:lnTo>
                    <a:lnTo>
                      <a:pt x="3736783" y="1606497"/>
                    </a:lnTo>
                    <a:lnTo>
                      <a:pt x="0" y="1606497"/>
                    </a:lnTo>
                    <a:close/>
                  </a:path>
                </a:pathLst>
              </a:custGeom>
              <a:solidFill>
                <a:srgbClr val="EFEFEF"/>
              </a:solidFill>
            </p:spPr>
          </p:sp>
          <p:sp>
            <p:nvSpPr>
              <p:cNvPr name="TextBox 17" id="17"/>
              <p:cNvSpPr txBox="true"/>
              <p:nvPr/>
            </p:nvSpPr>
            <p:spPr>
              <a:xfrm>
                <a:off x="0" y="-19050"/>
                <a:ext cx="3736783" cy="1625547"/>
              </a:xfrm>
              <a:prstGeom prst="rect">
                <a:avLst/>
              </a:prstGeom>
            </p:spPr>
            <p:txBody>
              <a:bodyPr anchor="ctr" rtlCol="false" tIns="50800" lIns="50800" bIns="50800" rIns="50800"/>
              <a:lstStyle/>
              <a:p>
                <a:pPr algn="ctr">
                  <a:lnSpc>
                    <a:spcPts val="2859"/>
                  </a:lnSpc>
                </a:pPr>
              </a:p>
            </p:txBody>
          </p:sp>
        </p:grpSp>
        <p:sp>
          <p:nvSpPr>
            <p:cNvPr name="Freeform 18" id="18"/>
            <p:cNvSpPr/>
            <p:nvPr/>
          </p:nvSpPr>
          <p:spPr>
            <a:xfrm flipH="false" flipV="false" rot="0">
              <a:off x="262798" y="258041"/>
              <a:ext cx="960442" cy="974619"/>
            </a:xfrm>
            <a:custGeom>
              <a:avLst/>
              <a:gdLst/>
              <a:ahLst/>
              <a:cxnLst/>
              <a:rect r="r" b="b" t="t" l="l"/>
              <a:pathLst>
                <a:path h="974619" w="960442">
                  <a:moveTo>
                    <a:pt x="0" y="0"/>
                  </a:moveTo>
                  <a:lnTo>
                    <a:pt x="960442" y="0"/>
                  </a:lnTo>
                  <a:lnTo>
                    <a:pt x="960442" y="974619"/>
                  </a:lnTo>
                  <a:lnTo>
                    <a:pt x="0" y="9746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1521690" y="210416"/>
              <a:ext cx="11618120" cy="5122131"/>
            </a:xfrm>
            <a:prstGeom prst="rect">
              <a:avLst/>
            </a:prstGeom>
          </p:spPr>
          <p:txBody>
            <a:bodyPr anchor="t" rtlCol="false" tIns="0" lIns="0" bIns="0" rIns="0">
              <a:spAutoFit/>
            </a:bodyPr>
            <a:lstStyle/>
            <a:p>
              <a:pPr>
                <a:lnSpc>
                  <a:spcPts val="3050"/>
                </a:lnSpc>
              </a:pPr>
              <a:r>
                <a:rPr lang="en-US" sz="2210" spc="216">
                  <a:solidFill>
                    <a:srgbClr val="231F20"/>
                  </a:solidFill>
                  <a:latin typeface="DM Sans"/>
                </a:rPr>
                <a:t>In many businesses, identifying which customers will make a purchase (and when) and how much will they spend, is a critical exercise. This is true for both brick-and-mortar outlets and online stores. The data provided in this challenge is website traffic data acquired from an online retailer. </a:t>
              </a:r>
            </a:p>
            <a:p>
              <a:pPr algn="l" marL="0" indent="0" lvl="0">
                <a:lnSpc>
                  <a:spcPts val="3050"/>
                </a:lnSpc>
                <a:spcBef>
                  <a:spcPct val="0"/>
                </a:spcBef>
              </a:pPr>
              <a:r>
                <a:rPr lang="en-US" sz="2210" spc="216">
                  <a:solidFill>
                    <a:srgbClr val="231F20"/>
                  </a:solidFill>
                  <a:latin typeface="DM Sans"/>
                </a:rPr>
                <a:t>The data provides information on customer's website site visit behavior. Customers may visit the store multiple times, on multiple days, with or without making a purchase.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6672678"/>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50109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539534"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510099"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830509" y="2404936"/>
            <a:ext cx="3474003" cy="1151098"/>
            <a:chOff x="0" y="0"/>
            <a:chExt cx="914964" cy="303170"/>
          </a:xfrm>
        </p:grpSpPr>
        <p:sp>
          <p:nvSpPr>
            <p:cNvPr name="Freeform 8" id="8"/>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9" id="9"/>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Initial Data Analysis</a:t>
              </a:r>
            </a:p>
          </p:txBody>
        </p:sp>
      </p:grpSp>
      <p:grpSp>
        <p:nvGrpSpPr>
          <p:cNvPr name="Group 10" id="10"/>
          <p:cNvGrpSpPr/>
          <p:nvPr/>
        </p:nvGrpSpPr>
        <p:grpSpPr>
          <a:xfrm rot="0">
            <a:off x="7293893" y="2403583"/>
            <a:ext cx="3474003" cy="1151098"/>
            <a:chOff x="0" y="0"/>
            <a:chExt cx="914964" cy="303170"/>
          </a:xfrm>
        </p:grpSpPr>
        <p:sp>
          <p:nvSpPr>
            <p:cNvPr name="Freeform 11" id="11"/>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2" id="12"/>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Data Preprocessing </a:t>
              </a:r>
            </a:p>
          </p:txBody>
        </p:sp>
      </p:grpSp>
      <p:grpSp>
        <p:nvGrpSpPr>
          <p:cNvPr name="Group 13" id="13"/>
          <p:cNvGrpSpPr/>
          <p:nvPr/>
        </p:nvGrpSpPr>
        <p:grpSpPr>
          <a:xfrm rot="0">
            <a:off x="13396841" y="2284661"/>
            <a:ext cx="3474003" cy="1285968"/>
            <a:chOff x="0" y="0"/>
            <a:chExt cx="914964" cy="338691"/>
          </a:xfrm>
        </p:grpSpPr>
        <p:sp>
          <p:nvSpPr>
            <p:cNvPr name="Freeform 14" id="14"/>
            <p:cNvSpPr/>
            <p:nvPr/>
          </p:nvSpPr>
          <p:spPr>
            <a:xfrm flipH="false" flipV="false" rot="0">
              <a:off x="0" y="0"/>
              <a:ext cx="914964" cy="338691"/>
            </a:xfrm>
            <a:custGeom>
              <a:avLst/>
              <a:gdLst/>
              <a:ahLst/>
              <a:cxnLst/>
              <a:rect r="r" b="b" t="t" l="l"/>
              <a:pathLst>
                <a:path h="338691" w="914964">
                  <a:moveTo>
                    <a:pt x="0" y="0"/>
                  </a:moveTo>
                  <a:lnTo>
                    <a:pt x="914964" y="0"/>
                  </a:lnTo>
                  <a:lnTo>
                    <a:pt x="914964" y="338691"/>
                  </a:lnTo>
                  <a:lnTo>
                    <a:pt x="0" y="338691"/>
                  </a:lnTo>
                  <a:close/>
                </a:path>
              </a:pathLst>
            </a:custGeom>
            <a:solidFill>
              <a:srgbClr val="1A1A1A"/>
            </a:solidFill>
          </p:spPr>
        </p:sp>
        <p:sp>
          <p:nvSpPr>
            <p:cNvPr name="TextBox 15" id="15"/>
            <p:cNvSpPr txBox="true"/>
            <p:nvPr/>
          </p:nvSpPr>
          <p:spPr>
            <a:xfrm>
              <a:off x="0" y="-57150"/>
              <a:ext cx="914964" cy="395841"/>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Bulding Models to Predict</a:t>
              </a:r>
            </a:p>
          </p:txBody>
        </p:sp>
      </p:grpSp>
      <p:sp>
        <p:nvSpPr>
          <p:cNvPr name="Freeform 16" id="1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4176364">
            <a:off x="-2261897" y="70793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5115673" y="7936159"/>
            <a:ext cx="1027218" cy="1121111"/>
          </a:xfrm>
          <a:custGeom>
            <a:avLst/>
            <a:gdLst/>
            <a:ahLst/>
            <a:cxnLst/>
            <a:rect r="r" b="b" t="t" l="l"/>
            <a:pathLst>
              <a:path h="1121111" w="1027218">
                <a:moveTo>
                  <a:pt x="0" y="0"/>
                </a:moveTo>
                <a:lnTo>
                  <a:pt x="1027219" y="0"/>
                </a:lnTo>
                <a:lnTo>
                  <a:pt x="1027219" y="1121111"/>
                </a:lnTo>
                <a:lnTo>
                  <a:pt x="0" y="11211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8579527" y="6055809"/>
            <a:ext cx="1128947" cy="1128947"/>
          </a:xfrm>
          <a:custGeom>
            <a:avLst/>
            <a:gdLst/>
            <a:ahLst/>
            <a:cxnLst/>
            <a:rect r="r" b="b" t="t" l="l"/>
            <a:pathLst>
              <a:path h="1128947" w="1128947">
                <a:moveTo>
                  <a:pt x="0" y="0"/>
                </a:moveTo>
                <a:lnTo>
                  <a:pt x="1128946" y="0"/>
                </a:lnTo>
                <a:lnTo>
                  <a:pt x="1128946" y="1128947"/>
                </a:lnTo>
                <a:lnTo>
                  <a:pt x="0" y="11289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1966474" y="7936159"/>
            <a:ext cx="1425897" cy="1121111"/>
          </a:xfrm>
          <a:custGeom>
            <a:avLst/>
            <a:gdLst/>
            <a:ahLst/>
            <a:cxnLst/>
            <a:rect r="r" b="b" t="t" l="l"/>
            <a:pathLst>
              <a:path h="1121111" w="1425897">
                <a:moveTo>
                  <a:pt x="0" y="0"/>
                </a:moveTo>
                <a:lnTo>
                  <a:pt x="1425896" y="0"/>
                </a:lnTo>
                <a:lnTo>
                  <a:pt x="1425896" y="1121111"/>
                </a:lnTo>
                <a:lnTo>
                  <a:pt x="0" y="112111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2803038" y="648684"/>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GOALS AND OBJECTIVES</a:t>
            </a:r>
          </a:p>
        </p:txBody>
      </p:sp>
      <p:sp>
        <p:nvSpPr>
          <p:cNvPr name="TextBox 22" id="22"/>
          <p:cNvSpPr txBox="true"/>
          <p:nvPr/>
        </p:nvSpPr>
        <p:spPr>
          <a:xfrm rot="0">
            <a:off x="1830509" y="3613489"/>
            <a:ext cx="3360904" cy="30782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Generating a Data Quality Report of the dataset to determine various parameters like missing value percentage, modes of discrete columns and number of Factor levels</a:t>
            </a:r>
          </a:p>
        </p:txBody>
      </p:sp>
      <p:sp>
        <p:nvSpPr>
          <p:cNvPr name="TextBox 23" id="23"/>
          <p:cNvSpPr txBox="true"/>
          <p:nvPr/>
        </p:nvSpPr>
        <p:spPr>
          <a:xfrm rot="0">
            <a:off x="13453390" y="3613489"/>
            <a:ext cx="3360904" cy="34211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Build over 4 Regression models </a:t>
            </a:r>
            <a:r>
              <a:rPr lang="en-US" sz="2010" spc="197">
                <a:solidFill>
                  <a:srgbClr val="231F20"/>
                </a:solidFill>
                <a:latin typeface="DM Sans"/>
              </a:rPr>
              <a:t>and summarize their performance in a table and choose the best performing model  on the basis of their performance metrics, to do the final predictions on Test dataset</a:t>
            </a:r>
          </a:p>
        </p:txBody>
      </p:sp>
      <p:sp>
        <p:nvSpPr>
          <p:cNvPr name="TextBox 24" id="24"/>
          <p:cNvSpPr txBox="true"/>
          <p:nvPr/>
        </p:nvSpPr>
        <p:spPr>
          <a:xfrm rot="0">
            <a:off x="6329777" y="3613489"/>
            <a:ext cx="5402236" cy="1363742"/>
          </a:xfrm>
          <a:prstGeom prst="rect">
            <a:avLst/>
          </a:prstGeom>
        </p:spPr>
        <p:txBody>
          <a:bodyPr anchor="t" rtlCol="false" tIns="0" lIns="0" bIns="0" rIns="0">
            <a:spAutoFit/>
          </a:bodyPr>
          <a:lstStyle/>
          <a:p>
            <a:pPr algn="ctr">
              <a:lnSpc>
                <a:spcPts val="2774"/>
              </a:lnSpc>
            </a:pPr>
            <a:r>
              <a:rPr lang="en-US" sz="2010" spc="197">
                <a:solidFill>
                  <a:srgbClr val="231F20"/>
                </a:solidFill>
                <a:latin typeface="DM Sans"/>
              </a:rPr>
              <a:t>Performing Data Preparation through</a:t>
            </a:r>
          </a:p>
          <a:p>
            <a:pPr algn="ctr">
              <a:lnSpc>
                <a:spcPts val="2774"/>
              </a:lnSpc>
            </a:pPr>
            <a:r>
              <a:rPr lang="en-US" sz="2010" spc="197">
                <a:solidFill>
                  <a:srgbClr val="231F20"/>
                </a:solidFill>
                <a:latin typeface="DM Sans"/>
              </a:rPr>
              <a:t>missing value imputation and factor level collapsing</a:t>
            </a:r>
          </a:p>
          <a:p>
            <a:pPr algn="ctr" marL="0" indent="0" lvl="0">
              <a:lnSpc>
                <a:spcPts val="277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104825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647561" y="-4785713"/>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588560" y="-3699771"/>
            <a:ext cx="6709932" cy="6885191"/>
          </a:xfrm>
          <a:custGeom>
            <a:avLst/>
            <a:gdLst/>
            <a:ahLst/>
            <a:cxnLst/>
            <a:rect r="r" b="b" t="t" l="l"/>
            <a:pathLst>
              <a:path h="6885191" w="6709932">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2037844"/>
            <a:ext cx="18266043" cy="4232520"/>
          </a:xfrm>
          <a:custGeom>
            <a:avLst/>
            <a:gdLst/>
            <a:ahLst/>
            <a:cxnLst/>
            <a:rect r="r" b="b" t="t" l="l"/>
            <a:pathLst>
              <a:path h="4232520" w="18266043">
                <a:moveTo>
                  <a:pt x="0" y="0"/>
                </a:moveTo>
                <a:lnTo>
                  <a:pt x="18266043" y="0"/>
                </a:lnTo>
                <a:lnTo>
                  <a:pt x="18266043" y="4232520"/>
                </a:lnTo>
                <a:lnTo>
                  <a:pt x="0" y="4232520"/>
                </a:lnTo>
                <a:lnTo>
                  <a:pt x="0" y="0"/>
                </a:lnTo>
                <a:close/>
              </a:path>
            </a:pathLst>
          </a:custGeom>
          <a:blipFill>
            <a:blip r:embed="rId5"/>
            <a:stretch>
              <a:fillRect l="0" t="0" r="0" b="0"/>
            </a:stretch>
          </a:blipFill>
        </p:spPr>
      </p:sp>
      <p:sp>
        <p:nvSpPr>
          <p:cNvPr name="TextBox 9" id="9"/>
          <p:cNvSpPr txBox="true"/>
          <p:nvPr/>
        </p:nvSpPr>
        <p:spPr>
          <a:xfrm rot="0">
            <a:off x="2741520" y="114300"/>
            <a:ext cx="10906040" cy="1733550"/>
          </a:xfrm>
          <a:prstGeom prst="rect">
            <a:avLst/>
          </a:prstGeom>
        </p:spPr>
        <p:txBody>
          <a:bodyPr anchor="t" rtlCol="false" tIns="0" lIns="0" bIns="0" rIns="0">
            <a:spAutoFit/>
          </a:bodyPr>
          <a:lstStyle/>
          <a:p>
            <a:pPr algn="ctr">
              <a:lnSpc>
                <a:spcPts val="6900"/>
              </a:lnSpc>
            </a:pPr>
            <a:r>
              <a:rPr lang="en-US" sz="5000" spc="490">
                <a:solidFill>
                  <a:srgbClr val="FFFFFF"/>
                </a:solidFill>
                <a:latin typeface="Oswald Bold"/>
              </a:rPr>
              <a:t>DATA REPORT FOR NUMERIC COLUMNS</a:t>
            </a:r>
          </a:p>
        </p:txBody>
      </p:sp>
      <p:sp>
        <p:nvSpPr>
          <p:cNvPr name="TextBox 10" id="10"/>
          <p:cNvSpPr txBox="true"/>
          <p:nvPr/>
        </p:nvSpPr>
        <p:spPr>
          <a:xfrm rot="0">
            <a:off x="0" y="6413239"/>
            <a:ext cx="17910896" cy="3485357"/>
          </a:xfrm>
          <a:prstGeom prst="rect">
            <a:avLst/>
          </a:prstGeom>
        </p:spPr>
        <p:txBody>
          <a:bodyPr anchor="t" rtlCol="false" tIns="0" lIns="0" bIns="0" rIns="0">
            <a:spAutoFit/>
          </a:bodyPr>
          <a:lstStyle/>
          <a:p>
            <a:pPr marL="539749" indent="-269875" lvl="1">
              <a:lnSpc>
                <a:spcPts val="3449"/>
              </a:lnSpc>
              <a:buFont typeface="Arial"/>
              <a:buChar char="•"/>
            </a:pPr>
            <a:r>
              <a:rPr lang="en-US" sz="2499" spc="244">
                <a:solidFill>
                  <a:srgbClr val="231F20"/>
                </a:solidFill>
                <a:latin typeface="DM Sans"/>
              </a:rPr>
              <a:t>From the above quality report we can see we have in total of 11 columns for numeric data.</a:t>
            </a:r>
          </a:p>
          <a:p>
            <a:pPr marL="539749" indent="-269875" lvl="1">
              <a:lnSpc>
                <a:spcPts val="3449"/>
              </a:lnSpc>
              <a:buFont typeface="Arial"/>
              <a:buChar char="•"/>
            </a:pPr>
            <a:r>
              <a:rPr lang="en-US" sz="2499" spc="244">
                <a:solidFill>
                  <a:srgbClr val="231F20"/>
                </a:solidFill>
                <a:latin typeface="DM Sans"/>
              </a:rPr>
              <a:t>The report tells you about various statistical parameters for each variable like mean, max, quartiles, standard deviation and,in order to get more clarity on the overall data quality.</a:t>
            </a:r>
          </a:p>
          <a:p>
            <a:pPr marL="539749" indent="-269875" lvl="1">
              <a:lnSpc>
                <a:spcPts val="3449"/>
              </a:lnSpc>
              <a:buFont typeface="Arial"/>
              <a:buChar char="•"/>
            </a:pPr>
            <a:r>
              <a:rPr lang="en-US" sz="2499" spc="244">
                <a:solidFill>
                  <a:srgbClr val="231F20"/>
                </a:solidFill>
                <a:latin typeface="DM Sans"/>
              </a:rPr>
              <a:t>We have a few columns with missing data, especially the variables like adwordsClickinfo.page, pageviews, bounces, newvisits which have a higher missing percentage.</a:t>
            </a:r>
          </a:p>
          <a:p>
            <a:pPr marL="539749" indent="-269875" lvl="1">
              <a:lnSpc>
                <a:spcPts val="3449"/>
              </a:lnSpc>
              <a:buFont typeface="Arial"/>
              <a:buChar char="•"/>
            </a:pPr>
            <a:r>
              <a:rPr lang="en-US" sz="2499" spc="244">
                <a:solidFill>
                  <a:srgbClr val="231F20"/>
                </a:solidFill>
                <a:latin typeface="DM Sans"/>
              </a:rPr>
              <a:t>Session Id is the Identifier Variable which represents the session in which the customer visits the website.</a:t>
            </a:r>
          </a:p>
          <a:p>
            <a:pPr marL="539749" indent="-269875" lvl="1">
              <a:lnSpc>
                <a:spcPts val="3449"/>
              </a:lnSpc>
              <a:buFont typeface="Arial"/>
              <a:buChar char="•"/>
            </a:pPr>
            <a:r>
              <a:rPr lang="en-US" sz="2499" spc="244">
                <a:solidFill>
                  <a:srgbClr val="231F20"/>
                </a:solidFill>
                <a:latin typeface="DM Sans"/>
              </a:rPr>
              <a:t>custID is the unique Identifier variable for each customer.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104825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647561" y="-4785713"/>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588560" y="-3699771"/>
            <a:ext cx="6709932" cy="6885191"/>
          </a:xfrm>
          <a:custGeom>
            <a:avLst/>
            <a:gdLst/>
            <a:ahLst/>
            <a:cxnLst/>
            <a:rect r="r" b="b" t="t" l="l"/>
            <a:pathLst>
              <a:path h="6885191" w="6709932">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2037844"/>
            <a:ext cx="18288000" cy="4194713"/>
          </a:xfrm>
          <a:custGeom>
            <a:avLst/>
            <a:gdLst/>
            <a:ahLst/>
            <a:cxnLst/>
            <a:rect r="r" b="b" t="t" l="l"/>
            <a:pathLst>
              <a:path h="4194713" w="18288000">
                <a:moveTo>
                  <a:pt x="0" y="0"/>
                </a:moveTo>
                <a:lnTo>
                  <a:pt x="18288000" y="0"/>
                </a:lnTo>
                <a:lnTo>
                  <a:pt x="18288000" y="4194714"/>
                </a:lnTo>
                <a:lnTo>
                  <a:pt x="0" y="4194714"/>
                </a:lnTo>
                <a:lnTo>
                  <a:pt x="0" y="0"/>
                </a:lnTo>
                <a:close/>
              </a:path>
            </a:pathLst>
          </a:custGeom>
          <a:blipFill>
            <a:blip r:embed="rId5"/>
            <a:stretch>
              <a:fillRect l="0" t="0" r="0" b="0"/>
            </a:stretch>
          </a:blipFill>
        </p:spPr>
      </p:sp>
      <p:sp>
        <p:nvSpPr>
          <p:cNvPr name="TextBox 9" id="9"/>
          <p:cNvSpPr txBox="true"/>
          <p:nvPr/>
        </p:nvSpPr>
        <p:spPr>
          <a:xfrm rot="0">
            <a:off x="2921328" y="208535"/>
            <a:ext cx="10906040" cy="1733550"/>
          </a:xfrm>
          <a:prstGeom prst="rect">
            <a:avLst/>
          </a:prstGeom>
        </p:spPr>
        <p:txBody>
          <a:bodyPr anchor="t" rtlCol="false" tIns="0" lIns="0" bIns="0" rIns="0">
            <a:spAutoFit/>
          </a:bodyPr>
          <a:lstStyle/>
          <a:p>
            <a:pPr algn="ctr">
              <a:lnSpc>
                <a:spcPts val="6900"/>
              </a:lnSpc>
            </a:pPr>
            <a:r>
              <a:rPr lang="en-US" sz="5000" spc="490">
                <a:solidFill>
                  <a:srgbClr val="FFFFFF"/>
                </a:solidFill>
                <a:latin typeface="Oswald Bold"/>
              </a:rPr>
              <a:t>DATA REPORT FOR DISCRETE COLUMNS(1ST 11 COLUMNS)</a:t>
            </a:r>
          </a:p>
        </p:txBody>
      </p:sp>
      <p:sp>
        <p:nvSpPr>
          <p:cNvPr name="TextBox 10" id="10"/>
          <p:cNvSpPr txBox="true"/>
          <p:nvPr/>
        </p:nvSpPr>
        <p:spPr>
          <a:xfrm rot="0">
            <a:off x="0" y="6280183"/>
            <a:ext cx="18117388" cy="2601754"/>
          </a:xfrm>
          <a:prstGeom prst="rect">
            <a:avLst/>
          </a:prstGeom>
        </p:spPr>
        <p:txBody>
          <a:bodyPr anchor="t" rtlCol="false" tIns="0" lIns="0" bIns="0" rIns="0">
            <a:spAutoFit/>
          </a:bodyPr>
          <a:lstStyle/>
          <a:p>
            <a:pPr marL="539749" indent="-269875" lvl="1">
              <a:lnSpc>
                <a:spcPts val="3449"/>
              </a:lnSpc>
              <a:buFont typeface="Arial"/>
              <a:buChar char="•"/>
            </a:pPr>
            <a:r>
              <a:rPr lang="en-US" sz="2499" spc="244">
                <a:solidFill>
                  <a:srgbClr val="231F20"/>
                </a:solidFill>
                <a:latin typeface="DM Sans"/>
              </a:rPr>
              <a:t>We have a total of 22 Discrete columns.</a:t>
            </a:r>
          </a:p>
          <a:p>
            <a:pPr marL="539749" indent="-269875" lvl="1">
              <a:lnSpc>
                <a:spcPts val="3449"/>
              </a:lnSpc>
              <a:buFont typeface="Arial"/>
              <a:buChar char="•"/>
            </a:pPr>
            <a:r>
              <a:rPr lang="en-US" sz="2499" spc="244">
                <a:solidFill>
                  <a:srgbClr val="231F20"/>
                </a:solidFill>
                <a:latin typeface="DM Sans"/>
              </a:rPr>
              <a:t>Variable ‘region’  metro’,’city’,’networkDomain’ have a huge number of missing values which we needed to deal with.</a:t>
            </a:r>
          </a:p>
          <a:p>
            <a:pPr marL="539749" indent="-269875" lvl="1">
              <a:lnSpc>
                <a:spcPts val="3449"/>
              </a:lnSpc>
              <a:buFont typeface="Arial"/>
              <a:buChar char="•"/>
            </a:pPr>
            <a:r>
              <a:rPr lang="en-US" sz="2499" spc="244">
                <a:solidFill>
                  <a:srgbClr val="231F20"/>
                </a:solidFill>
                <a:latin typeface="DM Sans"/>
              </a:rPr>
              <a:t>There are a few columns like ‘NetworkDomain’ and ‘city’ which have a lot of factor levels which we have tried to either  collapse or exclude from the model.</a:t>
            </a:r>
          </a:p>
          <a:p>
            <a:pPr>
              <a:lnSpc>
                <a:spcPts val="344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104825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647561" y="-4785713"/>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588560" y="-3699771"/>
            <a:ext cx="6709932" cy="6885191"/>
          </a:xfrm>
          <a:custGeom>
            <a:avLst/>
            <a:gdLst/>
            <a:ahLst/>
            <a:cxnLst/>
            <a:rect r="r" b="b" t="t" l="l"/>
            <a:pathLst>
              <a:path h="6885191" w="6709932">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2037844"/>
            <a:ext cx="18288000" cy="4523747"/>
          </a:xfrm>
          <a:custGeom>
            <a:avLst/>
            <a:gdLst/>
            <a:ahLst/>
            <a:cxnLst/>
            <a:rect r="r" b="b" t="t" l="l"/>
            <a:pathLst>
              <a:path h="4523747" w="18288000">
                <a:moveTo>
                  <a:pt x="0" y="0"/>
                </a:moveTo>
                <a:lnTo>
                  <a:pt x="18288000" y="0"/>
                </a:lnTo>
                <a:lnTo>
                  <a:pt x="18288000" y="4523747"/>
                </a:lnTo>
                <a:lnTo>
                  <a:pt x="0" y="4523747"/>
                </a:lnTo>
                <a:lnTo>
                  <a:pt x="0" y="0"/>
                </a:lnTo>
                <a:close/>
              </a:path>
            </a:pathLst>
          </a:custGeom>
          <a:blipFill>
            <a:blip r:embed="rId5"/>
            <a:stretch>
              <a:fillRect l="0" t="0" r="0" b="0"/>
            </a:stretch>
          </a:blipFill>
        </p:spPr>
      </p:sp>
      <p:sp>
        <p:nvSpPr>
          <p:cNvPr name="TextBox 9" id="9"/>
          <p:cNvSpPr txBox="true"/>
          <p:nvPr/>
        </p:nvSpPr>
        <p:spPr>
          <a:xfrm rot="0">
            <a:off x="2921328" y="208535"/>
            <a:ext cx="10906040" cy="1733550"/>
          </a:xfrm>
          <a:prstGeom prst="rect">
            <a:avLst/>
          </a:prstGeom>
        </p:spPr>
        <p:txBody>
          <a:bodyPr anchor="t" rtlCol="false" tIns="0" lIns="0" bIns="0" rIns="0">
            <a:spAutoFit/>
          </a:bodyPr>
          <a:lstStyle/>
          <a:p>
            <a:pPr algn="ctr">
              <a:lnSpc>
                <a:spcPts val="6900"/>
              </a:lnSpc>
            </a:pPr>
            <a:r>
              <a:rPr lang="en-US" sz="5000" spc="490">
                <a:solidFill>
                  <a:srgbClr val="FFFFFF"/>
                </a:solidFill>
                <a:latin typeface="Oswald Bold"/>
              </a:rPr>
              <a:t>DATA REPORT FOR DISCRETE COLUMNS(NEXT 16 COLUMNS)</a:t>
            </a:r>
          </a:p>
        </p:txBody>
      </p:sp>
      <p:sp>
        <p:nvSpPr>
          <p:cNvPr name="TextBox 10" id="10"/>
          <p:cNvSpPr txBox="true"/>
          <p:nvPr/>
        </p:nvSpPr>
        <p:spPr>
          <a:xfrm rot="0">
            <a:off x="0" y="6618741"/>
            <a:ext cx="17910896" cy="2817391"/>
          </a:xfrm>
          <a:prstGeom prst="rect">
            <a:avLst/>
          </a:prstGeom>
        </p:spPr>
        <p:txBody>
          <a:bodyPr anchor="t" rtlCol="false" tIns="0" lIns="0" bIns="0" rIns="0">
            <a:spAutoFit/>
          </a:bodyPr>
          <a:lstStyle/>
          <a:p>
            <a:pPr>
              <a:lnSpc>
                <a:spcPts val="1679"/>
              </a:lnSpc>
            </a:pPr>
          </a:p>
          <a:p>
            <a:pPr marL="557305" indent="-278653" lvl="1">
              <a:lnSpc>
                <a:spcPts val="3562"/>
              </a:lnSpc>
              <a:buFont typeface="Arial"/>
              <a:buChar char="•"/>
            </a:pPr>
            <a:r>
              <a:rPr lang="en-US" sz="2581" spc="252">
                <a:solidFill>
                  <a:srgbClr val="231F20"/>
                </a:solidFill>
                <a:latin typeface="DM Sans"/>
              </a:rPr>
              <a:t>Some of the variables, like adcontent, adwordsClickInfo.slot, adwordsClickInfo.gclid,adwordsClickInfo.NetworkType, adwordsClickInfo.VideoAd  variance, have huge amount of missing Values.</a:t>
            </a:r>
          </a:p>
          <a:p>
            <a:pPr marL="557305" indent="-278653" lvl="1">
              <a:lnSpc>
                <a:spcPts val="3562"/>
              </a:lnSpc>
              <a:buFont typeface="Arial"/>
              <a:buChar char="•"/>
            </a:pPr>
            <a:r>
              <a:rPr lang="en-US" sz="2581" spc="252">
                <a:solidFill>
                  <a:srgbClr val="231F20"/>
                </a:solidFill>
                <a:latin typeface="DM Sans"/>
              </a:rPr>
              <a:t>I decided to remove these variables as they do not contribute a lot of information to the model as they lack a huge chunk of information.</a:t>
            </a:r>
          </a:p>
          <a:p>
            <a:pPr>
              <a:lnSpc>
                <a:spcPts val="273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49122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647561" y="-5762430"/>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4585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7907164" y="2736788"/>
            <a:ext cx="9034431" cy="2808103"/>
            <a:chOff x="0" y="0"/>
            <a:chExt cx="1744696" cy="542290"/>
          </a:xfrm>
        </p:grpSpPr>
        <p:sp>
          <p:nvSpPr>
            <p:cNvPr name="Freeform 9" id="9"/>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524032" y="7245789"/>
            <a:ext cx="9034431" cy="2808103"/>
            <a:chOff x="0" y="0"/>
            <a:chExt cx="1744696" cy="542290"/>
          </a:xfrm>
        </p:grpSpPr>
        <p:sp>
          <p:nvSpPr>
            <p:cNvPr name="Freeform 12" id="1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524032" y="2736788"/>
            <a:ext cx="5803887" cy="4281613"/>
            <a:chOff x="0" y="0"/>
            <a:chExt cx="7738516" cy="5708817"/>
          </a:xfrm>
        </p:grpSpPr>
        <p:sp>
          <p:nvSpPr>
            <p:cNvPr name="Freeform 15" id="15"/>
            <p:cNvSpPr/>
            <p:nvPr/>
          </p:nvSpPr>
          <p:spPr>
            <a:xfrm flipH="false" flipV="false" rot="0">
              <a:off x="353205" y="1240092"/>
              <a:ext cx="7385311" cy="4033058"/>
            </a:xfrm>
            <a:custGeom>
              <a:avLst/>
              <a:gdLst/>
              <a:ahLst/>
              <a:cxnLst/>
              <a:rect r="r" b="b" t="t" l="l"/>
              <a:pathLst>
                <a:path h="4033058" w="7385311">
                  <a:moveTo>
                    <a:pt x="0" y="0"/>
                  </a:moveTo>
                  <a:lnTo>
                    <a:pt x="7385311" y="0"/>
                  </a:lnTo>
                  <a:lnTo>
                    <a:pt x="7385311" y="4033058"/>
                  </a:lnTo>
                  <a:lnTo>
                    <a:pt x="0" y="4033058"/>
                  </a:lnTo>
                  <a:lnTo>
                    <a:pt x="0" y="0"/>
                  </a:lnTo>
                  <a:close/>
                </a:path>
              </a:pathLst>
            </a:custGeom>
            <a:blipFill>
              <a:blip r:embed="rId5"/>
              <a:stretch>
                <a:fillRect l="0" t="-3528" r="0" b="-18474"/>
              </a:stretch>
            </a:blipFill>
          </p:spPr>
        </p:sp>
        <p:grpSp>
          <p:nvGrpSpPr>
            <p:cNvPr name="Group 16" id="16"/>
            <p:cNvGrpSpPr/>
            <p:nvPr/>
          </p:nvGrpSpPr>
          <p:grpSpPr>
            <a:xfrm rot="0">
              <a:off x="0" y="0"/>
              <a:ext cx="7738516" cy="1051152"/>
              <a:chOff x="0" y="0"/>
              <a:chExt cx="1234620" cy="167703"/>
            </a:xfrm>
          </p:grpSpPr>
          <p:sp>
            <p:nvSpPr>
              <p:cNvPr name="Freeform 17" id="17"/>
              <p:cNvSpPr/>
              <p:nvPr/>
            </p:nvSpPr>
            <p:spPr>
              <a:xfrm flipH="false" flipV="false" rot="0">
                <a:off x="0" y="0"/>
                <a:ext cx="1234620" cy="167703"/>
              </a:xfrm>
              <a:custGeom>
                <a:avLst/>
                <a:gdLst/>
                <a:ahLst/>
                <a:cxnLst/>
                <a:rect r="r" b="b" t="t" l="l"/>
                <a:pathLst>
                  <a:path h="167703" w="1234620">
                    <a:moveTo>
                      <a:pt x="0" y="0"/>
                    </a:moveTo>
                    <a:lnTo>
                      <a:pt x="1234620" y="0"/>
                    </a:lnTo>
                    <a:lnTo>
                      <a:pt x="1234620" y="167703"/>
                    </a:lnTo>
                    <a:lnTo>
                      <a:pt x="0" y="167703"/>
                    </a:lnTo>
                    <a:close/>
                  </a:path>
                </a:pathLst>
              </a:custGeom>
              <a:solidFill>
                <a:srgbClr val="1A1A1A"/>
              </a:solidFill>
            </p:spPr>
          </p:sp>
          <p:sp>
            <p:nvSpPr>
              <p:cNvPr name="TextBox 18" id="18"/>
              <p:cNvSpPr txBox="true"/>
              <p:nvPr/>
            </p:nvSpPr>
            <p:spPr>
              <a:xfrm>
                <a:off x="0" y="-57150"/>
                <a:ext cx="1234620"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Pre-Transformation</a:t>
                </a:r>
              </a:p>
            </p:txBody>
          </p:sp>
        </p:grpSp>
        <p:sp>
          <p:nvSpPr>
            <p:cNvPr name="Freeform 19" id="19"/>
            <p:cNvSpPr/>
            <p:nvPr/>
          </p:nvSpPr>
          <p:spPr>
            <a:xfrm flipH="false" flipV="false" rot="0">
              <a:off x="0" y="1051152"/>
              <a:ext cx="7738516" cy="4657665"/>
            </a:xfrm>
            <a:custGeom>
              <a:avLst/>
              <a:gdLst/>
              <a:ahLst/>
              <a:cxnLst/>
              <a:rect r="r" b="b" t="t" l="l"/>
              <a:pathLst>
                <a:path h="4657665" w="7738516">
                  <a:moveTo>
                    <a:pt x="0" y="0"/>
                  </a:moveTo>
                  <a:lnTo>
                    <a:pt x="7738516" y="0"/>
                  </a:lnTo>
                  <a:lnTo>
                    <a:pt x="7738516" y="4657665"/>
                  </a:lnTo>
                  <a:lnTo>
                    <a:pt x="0" y="4657665"/>
                  </a:lnTo>
                  <a:lnTo>
                    <a:pt x="0" y="0"/>
                  </a:lnTo>
                  <a:close/>
                </a:path>
              </a:pathLst>
            </a:custGeom>
            <a:blipFill>
              <a:blip r:embed="rId6"/>
              <a:stretch>
                <a:fillRect l="0" t="0" r="0" b="0"/>
              </a:stretch>
            </a:blipFill>
          </p:spPr>
        </p:sp>
      </p:grpSp>
      <p:grpSp>
        <p:nvGrpSpPr>
          <p:cNvPr name="Group 20" id="20"/>
          <p:cNvGrpSpPr/>
          <p:nvPr/>
        </p:nvGrpSpPr>
        <p:grpSpPr>
          <a:xfrm rot="0">
            <a:off x="10835511" y="5919292"/>
            <a:ext cx="6106084" cy="4134600"/>
            <a:chOff x="0" y="0"/>
            <a:chExt cx="8141445" cy="5512801"/>
          </a:xfrm>
        </p:grpSpPr>
        <p:grpSp>
          <p:nvGrpSpPr>
            <p:cNvPr name="Group 21" id="21"/>
            <p:cNvGrpSpPr/>
            <p:nvPr/>
          </p:nvGrpSpPr>
          <p:grpSpPr>
            <a:xfrm rot="0">
              <a:off x="0" y="0"/>
              <a:ext cx="8141445" cy="937947"/>
              <a:chOff x="0" y="0"/>
              <a:chExt cx="1455675" cy="167703"/>
            </a:xfrm>
          </p:grpSpPr>
          <p:sp>
            <p:nvSpPr>
              <p:cNvPr name="Freeform 22" id="22"/>
              <p:cNvSpPr/>
              <p:nvPr/>
            </p:nvSpPr>
            <p:spPr>
              <a:xfrm flipH="false" flipV="false" rot="0">
                <a:off x="0" y="0"/>
                <a:ext cx="1455675" cy="167703"/>
              </a:xfrm>
              <a:custGeom>
                <a:avLst/>
                <a:gdLst/>
                <a:ahLst/>
                <a:cxnLst/>
                <a:rect r="r" b="b" t="t" l="l"/>
                <a:pathLst>
                  <a:path h="167703" w="1455675">
                    <a:moveTo>
                      <a:pt x="0" y="0"/>
                    </a:moveTo>
                    <a:lnTo>
                      <a:pt x="1455675" y="0"/>
                    </a:lnTo>
                    <a:lnTo>
                      <a:pt x="1455675" y="167703"/>
                    </a:lnTo>
                    <a:lnTo>
                      <a:pt x="0" y="167703"/>
                    </a:lnTo>
                    <a:close/>
                  </a:path>
                </a:pathLst>
              </a:custGeom>
              <a:solidFill>
                <a:srgbClr val="1A1A1A"/>
              </a:solidFill>
            </p:spPr>
          </p:sp>
          <p:sp>
            <p:nvSpPr>
              <p:cNvPr name="TextBox 23" id="23"/>
              <p:cNvSpPr txBox="true"/>
              <p:nvPr/>
            </p:nvSpPr>
            <p:spPr>
              <a:xfrm>
                <a:off x="0" y="-57150"/>
                <a:ext cx="1455675"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Post Transformation</a:t>
                </a:r>
              </a:p>
            </p:txBody>
          </p:sp>
        </p:grpSp>
        <p:sp>
          <p:nvSpPr>
            <p:cNvPr name="Freeform 24" id="24"/>
            <p:cNvSpPr/>
            <p:nvPr/>
          </p:nvSpPr>
          <p:spPr>
            <a:xfrm flipH="false" flipV="false" rot="0">
              <a:off x="0" y="865651"/>
              <a:ext cx="8141445" cy="4647150"/>
            </a:xfrm>
            <a:custGeom>
              <a:avLst/>
              <a:gdLst/>
              <a:ahLst/>
              <a:cxnLst/>
              <a:rect r="r" b="b" t="t" l="l"/>
              <a:pathLst>
                <a:path h="4647150" w="8141445">
                  <a:moveTo>
                    <a:pt x="0" y="0"/>
                  </a:moveTo>
                  <a:lnTo>
                    <a:pt x="8141445" y="0"/>
                  </a:lnTo>
                  <a:lnTo>
                    <a:pt x="8141445" y="4647150"/>
                  </a:lnTo>
                  <a:lnTo>
                    <a:pt x="0" y="4647150"/>
                  </a:lnTo>
                  <a:lnTo>
                    <a:pt x="0" y="0"/>
                  </a:lnTo>
                  <a:close/>
                </a:path>
              </a:pathLst>
            </a:custGeom>
            <a:blipFill>
              <a:blip r:embed="rId7"/>
              <a:stretch>
                <a:fillRect l="0" t="-3071" r="0" b="-3071"/>
              </a:stretch>
            </a:blipFill>
          </p:spPr>
        </p:sp>
      </p:grpSp>
      <p:sp>
        <p:nvSpPr>
          <p:cNvPr name="TextBox 25" id="25"/>
          <p:cNvSpPr txBox="true"/>
          <p:nvPr/>
        </p:nvSpPr>
        <p:spPr>
          <a:xfrm rot="0">
            <a:off x="1524032" y="703120"/>
            <a:ext cx="14686661"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VARIABLE TRANSFORMATION</a:t>
            </a:r>
          </a:p>
        </p:txBody>
      </p:sp>
      <p:sp>
        <p:nvSpPr>
          <p:cNvPr name="TextBox 26" id="26"/>
          <p:cNvSpPr txBox="true"/>
          <p:nvPr/>
        </p:nvSpPr>
        <p:spPr>
          <a:xfrm rot="0">
            <a:off x="8238355" y="2993702"/>
            <a:ext cx="8900334" cy="2076890"/>
          </a:xfrm>
          <a:prstGeom prst="rect">
            <a:avLst/>
          </a:prstGeom>
        </p:spPr>
        <p:txBody>
          <a:bodyPr anchor="t" rtlCol="false" tIns="0" lIns="0" bIns="0" rIns="0">
            <a:spAutoFit/>
          </a:bodyPr>
          <a:lstStyle/>
          <a:p>
            <a:pPr marL="427768" indent="-213884" lvl="1">
              <a:lnSpc>
                <a:spcPts val="2734"/>
              </a:lnSpc>
              <a:buFont typeface="Arial"/>
              <a:buChar char="•"/>
            </a:pPr>
            <a:r>
              <a:rPr lang="en-US" sz="1981" spc="194">
                <a:solidFill>
                  <a:srgbClr val="231F20"/>
                </a:solidFill>
                <a:latin typeface="DM Sans"/>
              </a:rPr>
              <a:t>The figure on the left displays histogram of ‘timesinceLastvisit’ column in the table</a:t>
            </a:r>
          </a:p>
          <a:p>
            <a:pPr marL="427768" indent="-213884" lvl="1">
              <a:lnSpc>
                <a:spcPts val="2734"/>
              </a:lnSpc>
              <a:buFont typeface="Arial"/>
              <a:buChar char="•"/>
            </a:pPr>
            <a:r>
              <a:rPr lang="en-US" sz="1981" spc="194">
                <a:solidFill>
                  <a:srgbClr val="231F20"/>
                </a:solidFill>
                <a:latin typeface="DM Sans"/>
              </a:rPr>
              <a:t>The Table is extremely skewed to the left side.</a:t>
            </a:r>
          </a:p>
          <a:p>
            <a:pPr marL="427768" indent="-213884" lvl="1">
              <a:lnSpc>
                <a:spcPts val="2734"/>
              </a:lnSpc>
              <a:buFont typeface="Arial"/>
              <a:buChar char="•"/>
            </a:pPr>
            <a:r>
              <a:rPr lang="en-US" sz="1981" spc="194">
                <a:solidFill>
                  <a:srgbClr val="231F20"/>
                </a:solidFill>
                <a:latin typeface="DM Sans"/>
              </a:rPr>
              <a:t>Skewed data can have implications for machine learning models like Bias in Model Training,Poor Generalization,Accuracy Misleading etc.</a:t>
            </a:r>
          </a:p>
        </p:txBody>
      </p:sp>
      <p:sp>
        <p:nvSpPr>
          <p:cNvPr name="TextBox 27" id="27"/>
          <p:cNvSpPr txBox="true"/>
          <p:nvPr/>
        </p:nvSpPr>
        <p:spPr>
          <a:xfrm rot="0">
            <a:off x="1855223" y="7502704"/>
            <a:ext cx="8512431" cy="2065222"/>
          </a:xfrm>
          <a:prstGeom prst="rect">
            <a:avLst/>
          </a:prstGeom>
        </p:spPr>
        <p:txBody>
          <a:bodyPr anchor="t" rtlCol="false" tIns="0" lIns="0" bIns="0" rIns="0">
            <a:spAutoFit/>
          </a:bodyPr>
          <a:lstStyle/>
          <a:p>
            <a:pPr marL="427768" indent="-213884" lvl="1">
              <a:lnSpc>
                <a:spcPts val="2734"/>
              </a:lnSpc>
              <a:buFont typeface="Arial"/>
              <a:buChar char="•"/>
            </a:pPr>
            <a:r>
              <a:rPr lang="en-US" sz="1981" spc="194">
                <a:solidFill>
                  <a:srgbClr val="231F20"/>
                </a:solidFill>
                <a:latin typeface="DM Sans"/>
              </a:rPr>
              <a:t>The primary purpose of log transformation is to stabilize the variance and make the data more normally distributed .</a:t>
            </a:r>
          </a:p>
          <a:p>
            <a:pPr marL="427768" indent="-213884" lvl="1">
              <a:lnSpc>
                <a:spcPts val="2734"/>
              </a:lnSpc>
              <a:buFont typeface="Arial"/>
              <a:buChar char="•"/>
            </a:pPr>
            <a:r>
              <a:rPr lang="en-US" sz="1981" spc="194">
                <a:solidFill>
                  <a:srgbClr val="231F20"/>
                </a:solidFill>
                <a:latin typeface="DM Sans"/>
              </a:rPr>
              <a:t>Some statistical models, such as linear regression, assume that the residuals are normally distributed and have constant variance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2278124" y="5258310"/>
            <a:ext cx="501082" cy="5010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514892" y="1920649"/>
            <a:ext cx="2027545" cy="3080525"/>
            <a:chOff x="0" y="0"/>
            <a:chExt cx="2703394" cy="4107367"/>
          </a:xfrm>
        </p:grpSpPr>
        <p:sp>
          <p:nvSpPr>
            <p:cNvPr name="Freeform 9" id="9"/>
            <p:cNvSpPr/>
            <p:nvPr/>
          </p:nvSpPr>
          <p:spPr>
            <a:xfrm flipH="false" flipV="false" rot="0">
              <a:off x="0" y="0"/>
              <a:ext cx="2703394" cy="4107367"/>
            </a:xfrm>
            <a:custGeom>
              <a:avLst/>
              <a:gdLst/>
              <a:ahLst/>
              <a:cxnLst/>
              <a:rect r="r" b="b" t="t" l="l"/>
              <a:pathLst>
                <a:path h="4107367" w="2703394">
                  <a:moveTo>
                    <a:pt x="0" y="0"/>
                  </a:moveTo>
                  <a:lnTo>
                    <a:pt x="2703394" y="0"/>
                  </a:lnTo>
                  <a:lnTo>
                    <a:pt x="2703394" y="4107367"/>
                  </a:lnTo>
                  <a:lnTo>
                    <a:pt x="0" y="4107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0" y="596166"/>
              <a:ext cx="2703394" cy="1457517"/>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grpSp>
      <p:sp>
        <p:nvSpPr>
          <p:cNvPr name="TextBox 11" id="11"/>
          <p:cNvSpPr txBox="true"/>
          <p:nvPr/>
        </p:nvSpPr>
        <p:spPr>
          <a:xfrm rot="0">
            <a:off x="13240873" y="5862681"/>
            <a:ext cx="3748635" cy="678180"/>
          </a:xfrm>
          <a:prstGeom prst="rect">
            <a:avLst/>
          </a:prstGeom>
        </p:spPr>
        <p:txBody>
          <a:bodyPr anchor="t" rtlCol="false" tIns="0" lIns="0" bIns="0" rIns="0">
            <a:spAutoFit/>
          </a:bodyPr>
          <a:lstStyle/>
          <a:p>
            <a:pPr algn="ctr">
              <a:lnSpc>
                <a:spcPts val="2760"/>
              </a:lnSpc>
            </a:pPr>
            <a:r>
              <a:rPr lang="en-US" sz="2000" spc="196">
                <a:solidFill>
                  <a:srgbClr val="231F20"/>
                </a:solidFill>
                <a:latin typeface="DM Sans Bold"/>
              </a:rPr>
              <a:t>TRANSFORMATION OF VARIABLES</a:t>
            </a:r>
          </a:p>
        </p:txBody>
      </p:sp>
      <p:sp>
        <p:nvSpPr>
          <p:cNvPr name="Freeform 12" id="12"/>
          <p:cNvSpPr/>
          <p:nvPr/>
        </p:nvSpPr>
        <p:spPr>
          <a:xfrm flipH="false" flipV="false" rot="0">
            <a:off x="5267710" y="1938383"/>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6030941" y="5258310"/>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5267710" y="2356933"/>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Freeform 17" id="17"/>
          <p:cNvSpPr/>
          <p:nvPr/>
        </p:nvSpPr>
        <p:spPr>
          <a:xfrm flipH="false" flipV="false" rot="0">
            <a:off x="9758062"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0521294" y="5240576"/>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22" id="22"/>
          <p:cNvSpPr/>
          <p:nvPr/>
        </p:nvSpPr>
        <p:spPr>
          <a:xfrm flipH="false" flipV="false" rot="0">
            <a:off x="13980728" y="1938383"/>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14743959" y="5258310"/>
            <a:ext cx="501082" cy="5010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13980728" y="2356933"/>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27" id="27"/>
          <p:cNvSpPr txBox="true"/>
          <p:nvPr/>
        </p:nvSpPr>
        <p:spPr>
          <a:xfrm rot="0">
            <a:off x="4480983" y="6855186"/>
            <a:ext cx="4105582" cy="3178437"/>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We used mean imputation for numeric columns and then for Discrete columns, We used mode imputation for Variables where the percentage of missing values is less than 10%. For any column with a lot of missing values we decided to convert, the NA values to another level of Category</a:t>
            </a:r>
          </a:p>
        </p:txBody>
      </p:sp>
      <p:sp>
        <p:nvSpPr>
          <p:cNvPr name="TextBox 28" id="28"/>
          <p:cNvSpPr txBox="true"/>
          <p:nvPr/>
        </p:nvSpPr>
        <p:spPr>
          <a:xfrm rot="0">
            <a:off x="9169572" y="6909213"/>
            <a:ext cx="3204526" cy="158242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We used fct_collapse function in order to collapse columns like metro, city, networkDomain etc.</a:t>
            </a:r>
          </a:p>
        </p:txBody>
      </p:sp>
      <p:sp>
        <p:nvSpPr>
          <p:cNvPr name="TextBox 29" id="29"/>
          <p:cNvSpPr txBox="true"/>
          <p:nvPr/>
        </p:nvSpPr>
        <p:spPr>
          <a:xfrm rot="0">
            <a:off x="9380279" y="5941547"/>
            <a:ext cx="2709833" cy="678180"/>
          </a:xfrm>
          <a:prstGeom prst="rect">
            <a:avLst/>
          </a:prstGeom>
        </p:spPr>
        <p:txBody>
          <a:bodyPr anchor="t" rtlCol="false" tIns="0" lIns="0" bIns="0" rIns="0">
            <a:spAutoFit/>
          </a:bodyPr>
          <a:lstStyle/>
          <a:p>
            <a:pPr algn="ctr">
              <a:lnSpc>
                <a:spcPts val="2760"/>
              </a:lnSpc>
            </a:pPr>
            <a:r>
              <a:rPr lang="en-US" sz="2000" spc="196">
                <a:solidFill>
                  <a:srgbClr val="231F20"/>
                </a:solidFill>
                <a:latin typeface="DM Sans Bold"/>
              </a:rPr>
              <a:t>FACTOR LEVELS COLLAPSING</a:t>
            </a:r>
          </a:p>
        </p:txBody>
      </p:sp>
      <p:sp>
        <p:nvSpPr>
          <p:cNvPr name="TextBox 30" id="30"/>
          <p:cNvSpPr txBox="true"/>
          <p:nvPr/>
        </p:nvSpPr>
        <p:spPr>
          <a:xfrm rot="0">
            <a:off x="813778" y="5862681"/>
            <a:ext cx="3667205" cy="1021080"/>
          </a:xfrm>
          <a:prstGeom prst="rect">
            <a:avLst/>
          </a:prstGeom>
        </p:spPr>
        <p:txBody>
          <a:bodyPr anchor="t" rtlCol="false" tIns="0" lIns="0" bIns="0" rIns="0">
            <a:spAutoFit/>
          </a:bodyPr>
          <a:lstStyle/>
          <a:p>
            <a:pPr algn="ctr">
              <a:lnSpc>
                <a:spcPts val="2760"/>
              </a:lnSpc>
            </a:pPr>
            <a:r>
              <a:rPr lang="en-US" sz="2000" spc="196">
                <a:solidFill>
                  <a:srgbClr val="231F20"/>
                </a:solidFill>
                <a:latin typeface="DM Sans Bold"/>
              </a:rPr>
              <a:t>REMOVING COLUMNS WITH  EXTREME MISSING VALUES</a:t>
            </a:r>
          </a:p>
        </p:txBody>
      </p:sp>
      <p:sp>
        <p:nvSpPr>
          <p:cNvPr name="Freeform 31" id="31"/>
          <p:cNvSpPr/>
          <p:nvPr/>
        </p:nvSpPr>
        <p:spPr>
          <a:xfrm flipH="false" flipV="false" rot="-10799999">
            <a:off x="-2598217" y="-7790962"/>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2" id="32"/>
          <p:cNvSpPr txBox="true"/>
          <p:nvPr/>
        </p:nvSpPr>
        <p:spPr>
          <a:xfrm rot="0">
            <a:off x="6373074" y="537527"/>
            <a:ext cx="553513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Data Preparation</a:t>
            </a:r>
          </a:p>
        </p:txBody>
      </p:sp>
      <p:sp>
        <p:nvSpPr>
          <p:cNvPr name="TextBox 33" id="33"/>
          <p:cNvSpPr txBox="true"/>
          <p:nvPr/>
        </p:nvSpPr>
        <p:spPr>
          <a:xfrm rot="0">
            <a:off x="13512928" y="6909213"/>
            <a:ext cx="3204526" cy="222083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Some of the variables had an uneven and extremely skewed distribution, we transformed the variable through log trandofrmation </a:t>
            </a:r>
          </a:p>
        </p:txBody>
      </p:sp>
      <p:sp>
        <p:nvSpPr>
          <p:cNvPr name="TextBox 34" id="34"/>
          <p:cNvSpPr txBox="true"/>
          <p:nvPr/>
        </p:nvSpPr>
        <p:spPr>
          <a:xfrm rot="0">
            <a:off x="4556210" y="5862681"/>
            <a:ext cx="3748635" cy="678180"/>
          </a:xfrm>
          <a:prstGeom prst="rect">
            <a:avLst/>
          </a:prstGeom>
        </p:spPr>
        <p:txBody>
          <a:bodyPr anchor="t" rtlCol="false" tIns="0" lIns="0" bIns="0" rIns="0">
            <a:spAutoFit/>
          </a:bodyPr>
          <a:lstStyle/>
          <a:p>
            <a:pPr algn="ctr">
              <a:lnSpc>
                <a:spcPts val="2760"/>
              </a:lnSpc>
            </a:pPr>
            <a:r>
              <a:rPr lang="en-US" sz="2000" spc="196">
                <a:solidFill>
                  <a:srgbClr val="231F20"/>
                </a:solidFill>
                <a:latin typeface="DM Sans Bold"/>
              </a:rPr>
              <a:t>HANDLING MISSING VALUES </a:t>
            </a:r>
          </a:p>
        </p:txBody>
      </p:sp>
      <p:sp>
        <p:nvSpPr>
          <p:cNvPr name="TextBox 35" id="35"/>
          <p:cNvSpPr txBox="true"/>
          <p:nvPr/>
        </p:nvSpPr>
        <p:spPr>
          <a:xfrm rot="0">
            <a:off x="1045117" y="6828935"/>
            <a:ext cx="3204526" cy="222083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I decided to remove all the columns which have more than 90% missing value as they do not contribute a lot of information to the model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DAF0rVv7pLs</dc:identifier>
  <dcterms:modified xsi:type="dcterms:W3CDTF">2011-08-01T06:04:30Z</dcterms:modified>
  <cp:revision>1</cp:revision>
  <dc:title>Predicting Revenue</dc:title>
</cp:coreProperties>
</file>